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496" r:id="rId2"/>
    <p:sldId id="498" r:id="rId3"/>
    <p:sldId id="457" r:id="rId4"/>
    <p:sldId id="501" r:id="rId5"/>
    <p:sldId id="466" r:id="rId6"/>
    <p:sldId id="467" r:id="rId7"/>
    <p:sldId id="468" r:id="rId8"/>
    <p:sldId id="502" r:id="rId9"/>
    <p:sldId id="469" r:id="rId10"/>
    <p:sldId id="470" r:id="rId11"/>
    <p:sldId id="500" r:id="rId12"/>
    <p:sldId id="472" r:id="rId13"/>
    <p:sldId id="473" r:id="rId14"/>
    <p:sldId id="474" r:id="rId15"/>
    <p:sldId id="476" r:id="rId16"/>
    <p:sldId id="477" r:id="rId17"/>
    <p:sldId id="478" r:id="rId18"/>
    <p:sldId id="479" r:id="rId19"/>
    <p:sldId id="483" r:id="rId20"/>
    <p:sldId id="484" r:id="rId21"/>
    <p:sldId id="485" r:id="rId22"/>
    <p:sldId id="486" r:id="rId23"/>
    <p:sldId id="487" r:id="rId24"/>
    <p:sldId id="488" r:id="rId25"/>
    <p:sldId id="503" r:id="rId26"/>
    <p:sldId id="504" r:id="rId27"/>
  </p:sldIdLst>
  <p:sldSz cx="9144000" cy="6858000" type="screen4x3"/>
  <p:notesSz cx="6858000" cy="9144000"/>
  <p:defaultTextStyle>
    <a:defPPr>
      <a:defRPr lang="pl-PL"/>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a:srgbClr val="FF9900"/>
    <a:srgbClr val="0000FF"/>
    <a:srgbClr val="FFFF00"/>
  </p:clrMru>
</p:presentationPr>
</file>

<file path=ppt/tableStyles.xml><?xml version="1.0" encoding="utf-8"?>
<a:tblStyleLst xmlns:a="http://schemas.openxmlformats.org/drawingml/2006/main" def="{5C22544A-7EE6-4342-B048-85BDC9FD1C3A}">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napToGrid="0" snapToObjects="1">
      <p:cViewPr varScale="1">
        <p:scale>
          <a:sx n="93" d="100"/>
          <a:sy n="93" d="100"/>
        </p:scale>
        <p:origin x="-1128" y="-62"/>
      </p:cViewPr>
      <p:guideLst>
        <p:guide orient="horz" pos="3713"/>
        <p:guide pos="1251"/>
      </p:guideLst>
    </p:cSldViewPr>
  </p:slideViewPr>
  <p:notesTextViewPr>
    <p:cViewPr>
      <p:scale>
        <a:sx n="100" d="100"/>
        <a:sy n="100" d="100"/>
      </p:scale>
      <p:origin x="0" y="0"/>
    </p:cViewPr>
  </p:notesTextViewPr>
  <p:sorterViewPr>
    <p:cViewPr>
      <p:scale>
        <a:sx n="100" d="100"/>
        <a:sy n="100" d="100"/>
      </p:scale>
      <p:origin x="0" y="0"/>
    </p:cViewPr>
  </p:sorterViewPr>
  <p:gridSpacing cx="36868100" cy="368681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pl-PL"/>
          </a:p>
        </p:txBody>
      </p:sp>
      <p:sp>
        <p:nvSpPr>
          <p:cNvPr id="3" name="Symbol zastępczy daty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D144F6CA-F924-46D4-A9B0-FFC62EE12209}" type="datetimeFigureOut">
              <a:rPr lang="pl-PL"/>
              <a:pPr>
                <a:defRPr/>
              </a:pPr>
              <a:t>01.09.2021</a:t>
            </a:fld>
            <a:endParaRPr lang="pl-PL"/>
          </a:p>
        </p:txBody>
      </p:sp>
      <p:sp>
        <p:nvSpPr>
          <p:cNvPr id="4" name="Symbol zastępczy obrazu slajd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pl-PL" noProof="0"/>
          </a:p>
        </p:txBody>
      </p:sp>
      <p:sp>
        <p:nvSpPr>
          <p:cNvPr id="5" name="Symbol zastępczy notatek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pl-PL" noProof="0" smtClean="0"/>
              <a:t>Kliknij, aby edytować style wzorca tekstu</a:t>
            </a:r>
          </a:p>
          <a:p>
            <a:pPr lvl="1"/>
            <a:r>
              <a:rPr lang="pl-PL" noProof="0" smtClean="0"/>
              <a:t>Drugi poziom</a:t>
            </a:r>
          </a:p>
          <a:p>
            <a:pPr lvl="2"/>
            <a:r>
              <a:rPr lang="pl-PL" noProof="0" smtClean="0"/>
              <a:t>Trzeci poziom</a:t>
            </a:r>
          </a:p>
          <a:p>
            <a:pPr lvl="3"/>
            <a:r>
              <a:rPr lang="pl-PL" noProof="0" smtClean="0"/>
              <a:t>Czwarty poziom</a:t>
            </a:r>
          </a:p>
          <a:p>
            <a:pPr lvl="4"/>
            <a:r>
              <a:rPr lang="pl-PL" noProof="0" smtClean="0"/>
              <a:t>Piąty poziom</a:t>
            </a:r>
            <a:endParaRPr lang="pl-PL" noProof="0"/>
          </a:p>
        </p:txBody>
      </p:sp>
      <p:sp>
        <p:nvSpPr>
          <p:cNvPr id="6" name="Symbol zastępczy stopki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pl-PL"/>
          </a:p>
        </p:txBody>
      </p:sp>
      <p:sp>
        <p:nvSpPr>
          <p:cNvPr id="7" name="Symbol zastępczy numeru slajd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706AB52C-AB92-4621-917B-AD9F071F8722}" type="slidenum">
              <a:rPr lang="pl-PL"/>
              <a:pPr>
                <a:defRPr/>
              </a:pPr>
              <a:t>‹#›</a:t>
            </a:fld>
            <a:endParaRPr lang="pl-PL"/>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p:spPr>
        <p:txBody>
          <a:bodyPr/>
          <a:lstStyle/>
          <a:p>
            <a:r>
              <a:rPr lang="pl-PL" smtClean="0"/>
              <a:t>Kliknij, aby edytować styl</a:t>
            </a:r>
            <a:endParaRPr lang="pl-PL"/>
          </a:p>
        </p:txBody>
      </p:sp>
      <p:sp>
        <p:nvSpPr>
          <p:cNvPr id="3" name="Podtytu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smtClean="0"/>
              <a:t>Kliknij, aby edytować styl wzorca podtytułu</a:t>
            </a:r>
            <a:endParaRPr lang="pl-PL"/>
          </a:p>
        </p:txBody>
      </p:sp>
      <p:sp>
        <p:nvSpPr>
          <p:cNvPr id="4" name="Symbol zastępczy daty 3"/>
          <p:cNvSpPr>
            <a:spLocks noGrp="1"/>
          </p:cNvSpPr>
          <p:nvPr>
            <p:ph type="dt" sz="half" idx="10"/>
          </p:nvPr>
        </p:nvSpPr>
        <p:spPr/>
        <p:txBody>
          <a:bodyPr/>
          <a:lstStyle>
            <a:lvl1pPr>
              <a:defRPr/>
            </a:lvl1pPr>
          </a:lstStyle>
          <a:p>
            <a:pPr>
              <a:defRPr/>
            </a:pPr>
            <a:fld id="{7E8955F5-0578-4A6D-86E6-2CA11A81AA5C}" type="datetimeFigureOut">
              <a:rPr lang="pl-PL"/>
              <a:pPr>
                <a:defRPr/>
              </a:pPr>
              <a:t>01.09.2021</a:t>
            </a:fld>
            <a:endParaRPr lang="pl-PL"/>
          </a:p>
        </p:txBody>
      </p:sp>
      <p:sp>
        <p:nvSpPr>
          <p:cNvPr id="5" name="Symbol zastępczy stopki 4"/>
          <p:cNvSpPr>
            <a:spLocks noGrp="1"/>
          </p:cNvSpPr>
          <p:nvPr>
            <p:ph type="ftr" sz="quarter" idx="11"/>
          </p:nvPr>
        </p:nvSpPr>
        <p:spPr/>
        <p:txBody>
          <a:bodyPr/>
          <a:lstStyle>
            <a:lvl1pPr>
              <a:defRPr/>
            </a:lvl1pPr>
          </a:lstStyle>
          <a:p>
            <a:pPr>
              <a:defRPr/>
            </a:pPr>
            <a:endParaRPr lang="pl-PL"/>
          </a:p>
        </p:txBody>
      </p:sp>
      <p:sp>
        <p:nvSpPr>
          <p:cNvPr id="6" name="Symbol zastępczy numeru slajdu 5"/>
          <p:cNvSpPr>
            <a:spLocks noGrp="1"/>
          </p:cNvSpPr>
          <p:nvPr>
            <p:ph type="sldNum" sz="quarter" idx="12"/>
          </p:nvPr>
        </p:nvSpPr>
        <p:spPr/>
        <p:txBody>
          <a:bodyPr/>
          <a:lstStyle>
            <a:lvl1pPr>
              <a:defRPr/>
            </a:lvl1pPr>
          </a:lstStyle>
          <a:p>
            <a:pPr>
              <a:defRPr/>
            </a:pPr>
            <a:fld id="{A7450516-6CD4-465E-86E2-6DF74439EE53}" type="slidenum">
              <a:rPr lang="pl-PL"/>
              <a:pPr>
                <a:defRPr/>
              </a:pPr>
              <a:t>‹#›</a:t>
            </a:fld>
            <a:endParaRPr lang="pl-P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tytułu pionowego 2"/>
          <p:cNvSpPr>
            <a:spLocks noGrp="1"/>
          </p:cNvSpPr>
          <p:nvPr>
            <p:ph type="body" orient="vert" idx="1"/>
          </p:nvPr>
        </p:nvSpPr>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lvl1pPr>
              <a:defRPr/>
            </a:lvl1pPr>
          </a:lstStyle>
          <a:p>
            <a:pPr>
              <a:defRPr/>
            </a:pPr>
            <a:fld id="{58C90CA8-6FDC-44D7-945A-DB6BDFC43243}" type="datetimeFigureOut">
              <a:rPr lang="pl-PL"/>
              <a:pPr>
                <a:defRPr/>
              </a:pPr>
              <a:t>01.09.2021</a:t>
            </a:fld>
            <a:endParaRPr lang="pl-PL"/>
          </a:p>
        </p:txBody>
      </p:sp>
      <p:sp>
        <p:nvSpPr>
          <p:cNvPr id="5" name="Symbol zastępczy stopki 4"/>
          <p:cNvSpPr>
            <a:spLocks noGrp="1"/>
          </p:cNvSpPr>
          <p:nvPr>
            <p:ph type="ftr" sz="quarter" idx="11"/>
          </p:nvPr>
        </p:nvSpPr>
        <p:spPr/>
        <p:txBody>
          <a:bodyPr/>
          <a:lstStyle>
            <a:lvl1pPr>
              <a:defRPr/>
            </a:lvl1pPr>
          </a:lstStyle>
          <a:p>
            <a:pPr>
              <a:defRPr/>
            </a:pPr>
            <a:endParaRPr lang="pl-PL"/>
          </a:p>
        </p:txBody>
      </p:sp>
      <p:sp>
        <p:nvSpPr>
          <p:cNvPr id="6" name="Symbol zastępczy numeru slajdu 5"/>
          <p:cNvSpPr>
            <a:spLocks noGrp="1"/>
          </p:cNvSpPr>
          <p:nvPr>
            <p:ph type="sldNum" sz="quarter" idx="12"/>
          </p:nvPr>
        </p:nvSpPr>
        <p:spPr/>
        <p:txBody>
          <a:bodyPr/>
          <a:lstStyle>
            <a:lvl1pPr>
              <a:defRPr/>
            </a:lvl1pPr>
          </a:lstStyle>
          <a:p>
            <a:pPr>
              <a:defRPr/>
            </a:pPr>
            <a:fld id="{57E6E96B-20F1-4D68-9B1F-784CBDA864C5}" type="slidenum">
              <a:rPr lang="pl-PL"/>
              <a:pPr>
                <a:defRPr/>
              </a:pPr>
              <a:t>‹#›</a:t>
            </a:fld>
            <a:endParaRPr lang="pl-P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629400" y="274638"/>
            <a:ext cx="2057400" cy="5851525"/>
          </a:xfrm>
        </p:spPr>
        <p:txBody>
          <a:bodyPr vert="eaVert"/>
          <a:lstStyle/>
          <a:p>
            <a:r>
              <a:rPr lang="pl-PL" smtClean="0"/>
              <a:t>Kliknij, aby edytować styl</a:t>
            </a:r>
            <a:endParaRPr lang="pl-PL"/>
          </a:p>
        </p:txBody>
      </p:sp>
      <p:sp>
        <p:nvSpPr>
          <p:cNvPr id="3" name="Symbol zastępczy tytułu pionowego 2"/>
          <p:cNvSpPr>
            <a:spLocks noGrp="1"/>
          </p:cNvSpPr>
          <p:nvPr>
            <p:ph type="body" orient="vert" idx="1"/>
          </p:nvPr>
        </p:nvSpPr>
        <p:spPr>
          <a:xfrm>
            <a:off x="457200" y="274638"/>
            <a:ext cx="6019800" cy="5851525"/>
          </a:xfrm>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lvl1pPr>
              <a:defRPr/>
            </a:lvl1pPr>
          </a:lstStyle>
          <a:p>
            <a:pPr>
              <a:defRPr/>
            </a:pPr>
            <a:fld id="{6456ABE1-A56A-4D34-842C-480E05A4AC9D}" type="datetimeFigureOut">
              <a:rPr lang="pl-PL"/>
              <a:pPr>
                <a:defRPr/>
              </a:pPr>
              <a:t>01.09.2021</a:t>
            </a:fld>
            <a:endParaRPr lang="pl-PL"/>
          </a:p>
        </p:txBody>
      </p:sp>
      <p:sp>
        <p:nvSpPr>
          <p:cNvPr id="5" name="Symbol zastępczy stopki 4"/>
          <p:cNvSpPr>
            <a:spLocks noGrp="1"/>
          </p:cNvSpPr>
          <p:nvPr>
            <p:ph type="ftr" sz="quarter" idx="11"/>
          </p:nvPr>
        </p:nvSpPr>
        <p:spPr/>
        <p:txBody>
          <a:bodyPr/>
          <a:lstStyle>
            <a:lvl1pPr>
              <a:defRPr/>
            </a:lvl1pPr>
          </a:lstStyle>
          <a:p>
            <a:pPr>
              <a:defRPr/>
            </a:pPr>
            <a:endParaRPr lang="pl-PL"/>
          </a:p>
        </p:txBody>
      </p:sp>
      <p:sp>
        <p:nvSpPr>
          <p:cNvPr id="6" name="Symbol zastępczy numeru slajdu 5"/>
          <p:cNvSpPr>
            <a:spLocks noGrp="1"/>
          </p:cNvSpPr>
          <p:nvPr>
            <p:ph type="sldNum" sz="quarter" idx="12"/>
          </p:nvPr>
        </p:nvSpPr>
        <p:spPr/>
        <p:txBody>
          <a:bodyPr/>
          <a:lstStyle>
            <a:lvl1pPr>
              <a:defRPr/>
            </a:lvl1pPr>
          </a:lstStyle>
          <a:p>
            <a:pPr>
              <a:defRPr/>
            </a:pPr>
            <a:fld id="{F4DB1341-4AF9-40F4-837F-4E0EFD68DCC4}" type="slidenum">
              <a:rPr lang="pl-PL"/>
              <a:pPr>
                <a:defRPr/>
              </a:pPr>
              <a:t>‹#›</a:t>
            </a:fld>
            <a:endParaRPr lang="pl-PL"/>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cSld name="Tytuł, zawartość i tekst">
    <p:spTree>
      <p:nvGrpSpPr>
        <p:cNvPr id="1" name=""/>
        <p:cNvGrpSpPr/>
        <p:nvPr/>
      </p:nvGrpSpPr>
      <p:grpSpPr>
        <a:xfrm>
          <a:off x="0" y="0"/>
          <a:ext cx="0" cy="0"/>
          <a:chOff x="0" y="0"/>
          <a:chExt cx="0" cy="0"/>
        </a:xfrm>
      </p:grpSpPr>
      <p:sp>
        <p:nvSpPr>
          <p:cNvPr id="2" name="Tytuł 1"/>
          <p:cNvSpPr>
            <a:spLocks noGrp="1"/>
          </p:cNvSpPr>
          <p:nvPr>
            <p:ph type="title"/>
          </p:nvPr>
        </p:nvSpPr>
        <p:spPr>
          <a:xfrm>
            <a:off x="457200" y="274638"/>
            <a:ext cx="8229600" cy="1143000"/>
          </a:xfrm>
        </p:spPr>
        <p:txBody>
          <a:bodyPr/>
          <a:lstStyle/>
          <a:p>
            <a:r>
              <a:rPr lang="pl-PL" smtClean="0"/>
              <a:t>Kliknij, aby edytować styl</a:t>
            </a:r>
            <a:endParaRPr lang="pl-PL"/>
          </a:p>
        </p:txBody>
      </p:sp>
      <p:sp>
        <p:nvSpPr>
          <p:cNvPr id="3" name="Symbol zastępczy zawartości 2"/>
          <p:cNvSpPr>
            <a:spLocks noGrp="1"/>
          </p:cNvSpPr>
          <p:nvPr>
            <p:ph sz="half" idx="1"/>
          </p:nvPr>
        </p:nvSpPr>
        <p:spPr>
          <a:xfrm>
            <a:off x="457200" y="1600200"/>
            <a:ext cx="4038600" cy="4525963"/>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tekstu 3"/>
          <p:cNvSpPr>
            <a:spLocks noGrp="1"/>
          </p:cNvSpPr>
          <p:nvPr>
            <p:ph type="body" sz="half" idx="2"/>
          </p:nvPr>
        </p:nvSpPr>
        <p:spPr>
          <a:xfrm>
            <a:off x="4648200" y="1600200"/>
            <a:ext cx="4038600" cy="4525963"/>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daty 3"/>
          <p:cNvSpPr>
            <a:spLocks noGrp="1"/>
          </p:cNvSpPr>
          <p:nvPr>
            <p:ph type="dt" sz="half" idx="10"/>
          </p:nvPr>
        </p:nvSpPr>
        <p:spPr/>
        <p:txBody>
          <a:bodyPr/>
          <a:lstStyle>
            <a:lvl1pPr>
              <a:defRPr/>
            </a:lvl1pPr>
          </a:lstStyle>
          <a:p>
            <a:pPr>
              <a:defRPr/>
            </a:pPr>
            <a:fld id="{A35EAAAA-3CC1-4B87-BD26-C6457131E249}" type="datetime1">
              <a:rPr lang="pl-PL"/>
              <a:pPr>
                <a:defRPr/>
              </a:pPr>
              <a:t>01.09.2021</a:t>
            </a:fld>
            <a:endParaRPr lang="pl-PL"/>
          </a:p>
        </p:txBody>
      </p:sp>
      <p:sp>
        <p:nvSpPr>
          <p:cNvPr id="6" name="Symbol zastępczy stopki 4"/>
          <p:cNvSpPr>
            <a:spLocks noGrp="1"/>
          </p:cNvSpPr>
          <p:nvPr>
            <p:ph type="ftr" sz="quarter" idx="11"/>
          </p:nvPr>
        </p:nvSpPr>
        <p:spPr/>
        <p:txBody>
          <a:bodyPr/>
          <a:lstStyle>
            <a:lvl1pPr>
              <a:defRPr/>
            </a:lvl1pPr>
          </a:lstStyle>
          <a:p>
            <a:pPr>
              <a:defRPr/>
            </a:pPr>
            <a:r>
              <a:rPr lang="en-GB" altLang="pl-PL"/>
              <a:t>Tomasz Michalak,</a:t>
            </a:r>
          </a:p>
        </p:txBody>
      </p:sp>
      <p:sp>
        <p:nvSpPr>
          <p:cNvPr id="7" name="Symbol zastępczy numeru slajdu 5"/>
          <p:cNvSpPr>
            <a:spLocks noGrp="1"/>
          </p:cNvSpPr>
          <p:nvPr>
            <p:ph type="sldNum" sz="quarter" idx="12"/>
          </p:nvPr>
        </p:nvSpPr>
        <p:spPr/>
        <p:txBody>
          <a:bodyPr/>
          <a:lstStyle>
            <a:lvl1pPr>
              <a:defRPr/>
            </a:lvl1pPr>
          </a:lstStyle>
          <a:p>
            <a:pPr>
              <a:defRPr/>
            </a:pPr>
            <a:fld id="{BA116387-96D8-4185-AA54-9806F909F443}" type="slidenum">
              <a:rPr lang="pl-PL"/>
              <a:pPr>
                <a:defRPr/>
              </a:pPr>
              <a:t>‹#›</a:t>
            </a:fld>
            <a:endParaRPr lang="pl-PL"/>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ytuł, tekst i zawartość">
    <p:spTree>
      <p:nvGrpSpPr>
        <p:cNvPr id="1" name=""/>
        <p:cNvGrpSpPr/>
        <p:nvPr/>
      </p:nvGrpSpPr>
      <p:grpSpPr>
        <a:xfrm>
          <a:off x="0" y="0"/>
          <a:ext cx="0" cy="0"/>
          <a:chOff x="0" y="0"/>
          <a:chExt cx="0" cy="0"/>
        </a:xfrm>
      </p:grpSpPr>
      <p:sp>
        <p:nvSpPr>
          <p:cNvPr id="2" name="Tytuł 1"/>
          <p:cNvSpPr>
            <a:spLocks noGrp="1"/>
          </p:cNvSpPr>
          <p:nvPr>
            <p:ph type="title"/>
          </p:nvPr>
        </p:nvSpPr>
        <p:spPr>
          <a:xfrm>
            <a:off x="457200" y="274638"/>
            <a:ext cx="8229600" cy="1143000"/>
          </a:xfrm>
        </p:spPr>
        <p:txBody>
          <a:bodyPr/>
          <a:lstStyle/>
          <a:p>
            <a:r>
              <a:rPr lang="pl-PL" smtClean="0"/>
              <a:t>Kliknij, aby edytować styl</a:t>
            </a:r>
            <a:endParaRPr lang="pl-PL"/>
          </a:p>
        </p:txBody>
      </p:sp>
      <p:sp>
        <p:nvSpPr>
          <p:cNvPr id="3" name="Symbol zastępczy tekstu 2"/>
          <p:cNvSpPr>
            <a:spLocks noGrp="1"/>
          </p:cNvSpPr>
          <p:nvPr>
            <p:ph type="body" sz="half" idx="1"/>
          </p:nvPr>
        </p:nvSpPr>
        <p:spPr>
          <a:xfrm>
            <a:off x="457200" y="1600200"/>
            <a:ext cx="4038600" cy="4525963"/>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zawartości 3"/>
          <p:cNvSpPr>
            <a:spLocks noGrp="1"/>
          </p:cNvSpPr>
          <p:nvPr>
            <p:ph sz="half" idx="2"/>
          </p:nvPr>
        </p:nvSpPr>
        <p:spPr>
          <a:xfrm>
            <a:off x="4648200" y="1600200"/>
            <a:ext cx="4038600" cy="4525963"/>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daty 3"/>
          <p:cNvSpPr>
            <a:spLocks noGrp="1"/>
          </p:cNvSpPr>
          <p:nvPr>
            <p:ph type="dt" sz="half" idx="10"/>
          </p:nvPr>
        </p:nvSpPr>
        <p:spPr/>
        <p:txBody>
          <a:bodyPr/>
          <a:lstStyle>
            <a:lvl1pPr>
              <a:defRPr/>
            </a:lvl1pPr>
          </a:lstStyle>
          <a:p>
            <a:pPr>
              <a:defRPr/>
            </a:pPr>
            <a:fld id="{6B861983-E8DB-4240-8ED3-5E3B066A8581}" type="datetime1">
              <a:rPr lang="pl-PL"/>
              <a:pPr>
                <a:defRPr/>
              </a:pPr>
              <a:t>01.09.2021</a:t>
            </a:fld>
            <a:endParaRPr lang="pl-PL"/>
          </a:p>
        </p:txBody>
      </p:sp>
      <p:sp>
        <p:nvSpPr>
          <p:cNvPr id="6" name="Symbol zastępczy stopki 4"/>
          <p:cNvSpPr>
            <a:spLocks noGrp="1"/>
          </p:cNvSpPr>
          <p:nvPr>
            <p:ph type="ftr" sz="quarter" idx="11"/>
          </p:nvPr>
        </p:nvSpPr>
        <p:spPr/>
        <p:txBody>
          <a:bodyPr/>
          <a:lstStyle>
            <a:lvl1pPr>
              <a:defRPr/>
            </a:lvl1pPr>
          </a:lstStyle>
          <a:p>
            <a:pPr>
              <a:defRPr/>
            </a:pPr>
            <a:r>
              <a:rPr lang="en-GB" altLang="pl-PL"/>
              <a:t>Tomasz Michalak,</a:t>
            </a:r>
          </a:p>
        </p:txBody>
      </p:sp>
      <p:sp>
        <p:nvSpPr>
          <p:cNvPr id="7" name="Symbol zastępczy numeru slajdu 5"/>
          <p:cNvSpPr>
            <a:spLocks noGrp="1"/>
          </p:cNvSpPr>
          <p:nvPr>
            <p:ph type="sldNum" sz="quarter" idx="12"/>
          </p:nvPr>
        </p:nvSpPr>
        <p:spPr/>
        <p:txBody>
          <a:bodyPr/>
          <a:lstStyle>
            <a:lvl1pPr>
              <a:defRPr/>
            </a:lvl1pPr>
          </a:lstStyle>
          <a:p>
            <a:pPr>
              <a:defRPr/>
            </a:pPr>
            <a:fld id="{6BFAD9B1-7E74-47DE-AEA5-2C14E11FD626}" type="slidenum">
              <a:rPr lang="pl-PL"/>
              <a:pPr>
                <a:defRPr/>
              </a:pPr>
              <a:t>‹#›</a:t>
            </a:fld>
            <a:endParaRPr lang="pl-P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lvl1pPr>
              <a:defRPr/>
            </a:lvl1pPr>
          </a:lstStyle>
          <a:p>
            <a:pPr>
              <a:defRPr/>
            </a:pPr>
            <a:fld id="{C53B64BB-CF31-4E37-9BFC-870D21A6009B}" type="datetimeFigureOut">
              <a:rPr lang="pl-PL"/>
              <a:pPr>
                <a:defRPr/>
              </a:pPr>
              <a:t>01.09.2021</a:t>
            </a:fld>
            <a:endParaRPr lang="pl-PL"/>
          </a:p>
        </p:txBody>
      </p:sp>
      <p:sp>
        <p:nvSpPr>
          <p:cNvPr id="5" name="Symbol zastępczy stopki 4"/>
          <p:cNvSpPr>
            <a:spLocks noGrp="1"/>
          </p:cNvSpPr>
          <p:nvPr>
            <p:ph type="ftr" sz="quarter" idx="11"/>
          </p:nvPr>
        </p:nvSpPr>
        <p:spPr/>
        <p:txBody>
          <a:bodyPr/>
          <a:lstStyle>
            <a:lvl1pPr>
              <a:defRPr/>
            </a:lvl1pPr>
          </a:lstStyle>
          <a:p>
            <a:pPr>
              <a:defRPr/>
            </a:pPr>
            <a:endParaRPr lang="pl-PL"/>
          </a:p>
        </p:txBody>
      </p:sp>
      <p:sp>
        <p:nvSpPr>
          <p:cNvPr id="6" name="Symbol zastępczy numeru slajdu 5"/>
          <p:cNvSpPr>
            <a:spLocks noGrp="1"/>
          </p:cNvSpPr>
          <p:nvPr>
            <p:ph type="sldNum" sz="quarter" idx="12"/>
          </p:nvPr>
        </p:nvSpPr>
        <p:spPr/>
        <p:txBody>
          <a:bodyPr/>
          <a:lstStyle>
            <a:lvl1pPr>
              <a:defRPr/>
            </a:lvl1pPr>
          </a:lstStyle>
          <a:p>
            <a:pPr>
              <a:defRPr/>
            </a:pPr>
            <a:fld id="{F95F84DA-F65B-41AC-BDC7-6C22610A5DFE}" type="slidenum">
              <a:rPr lang="pl-PL"/>
              <a:pPr>
                <a:defRPr/>
              </a:pPr>
              <a:t>‹#›</a:t>
            </a:fld>
            <a:endParaRPr lang="pl-P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4406900"/>
            <a:ext cx="7772400" cy="1362075"/>
          </a:xfrm>
        </p:spPr>
        <p:txBody>
          <a:bodyPr anchor="t"/>
          <a:lstStyle>
            <a:lvl1pPr algn="l">
              <a:defRPr sz="4000" b="1" cap="all"/>
            </a:lvl1pPr>
          </a:lstStyle>
          <a:p>
            <a:r>
              <a:rPr lang="pl-PL" smtClean="0"/>
              <a:t>Kliknij, aby edytować styl</a:t>
            </a:r>
            <a:endParaRPr lang="pl-PL"/>
          </a:p>
        </p:txBody>
      </p:sp>
      <p:sp>
        <p:nvSpPr>
          <p:cNvPr id="3" name="Symbol zastępczy teks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smtClean="0"/>
              <a:t>Kliknij, aby edytować style wzorca tekstu</a:t>
            </a:r>
          </a:p>
        </p:txBody>
      </p:sp>
      <p:sp>
        <p:nvSpPr>
          <p:cNvPr id="4" name="Symbol zastępczy daty 3"/>
          <p:cNvSpPr>
            <a:spLocks noGrp="1"/>
          </p:cNvSpPr>
          <p:nvPr>
            <p:ph type="dt" sz="half" idx="10"/>
          </p:nvPr>
        </p:nvSpPr>
        <p:spPr/>
        <p:txBody>
          <a:bodyPr/>
          <a:lstStyle>
            <a:lvl1pPr>
              <a:defRPr/>
            </a:lvl1pPr>
          </a:lstStyle>
          <a:p>
            <a:pPr>
              <a:defRPr/>
            </a:pPr>
            <a:fld id="{AD14E1E8-7CEB-4ECF-9C8C-C05759E77945}" type="datetimeFigureOut">
              <a:rPr lang="pl-PL"/>
              <a:pPr>
                <a:defRPr/>
              </a:pPr>
              <a:t>01.09.2021</a:t>
            </a:fld>
            <a:endParaRPr lang="pl-PL"/>
          </a:p>
        </p:txBody>
      </p:sp>
      <p:sp>
        <p:nvSpPr>
          <p:cNvPr id="5" name="Symbol zastępczy stopki 4"/>
          <p:cNvSpPr>
            <a:spLocks noGrp="1"/>
          </p:cNvSpPr>
          <p:nvPr>
            <p:ph type="ftr" sz="quarter" idx="11"/>
          </p:nvPr>
        </p:nvSpPr>
        <p:spPr/>
        <p:txBody>
          <a:bodyPr/>
          <a:lstStyle>
            <a:lvl1pPr>
              <a:defRPr/>
            </a:lvl1pPr>
          </a:lstStyle>
          <a:p>
            <a:pPr>
              <a:defRPr/>
            </a:pPr>
            <a:endParaRPr lang="pl-PL"/>
          </a:p>
        </p:txBody>
      </p:sp>
      <p:sp>
        <p:nvSpPr>
          <p:cNvPr id="6" name="Symbol zastępczy numeru slajdu 5"/>
          <p:cNvSpPr>
            <a:spLocks noGrp="1"/>
          </p:cNvSpPr>
          <p:nvPr>
            <p:ph type="sldNum" sz="quarter" idx="12"/>
          </p:nvPr>
        </p:nvSpPr>
        <p:spPr/>
        <p:txBody>
          <a:bodyPr/>
          <a:lstStyle>
            <a:lvl1pPr>
              <a:defRPr/>
            </a:lvl1pPr>
          </a:lstStyle>
          <a:p>
            <a:pPr>
              <a:defRPr/>
            </a:pPr>
            <a:fld id="{E18D9E62-07DC-4ED4-BB2A-06BBC5C090BA}" type="slidenum">
              <a:rPr lang="pl-PL"/>
              <a:pPr>
                <a:defRPr/>
              </a:pPr>
              <a:t>‹#›</a:t>
            </a:fld>
            <a:endParaRPr lang="pl-P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zawartości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daty 3"/>
          <p:cNvSpPr>
            <a:spLocks noGrp="1"/>
          </p:cNvSpPr>
          <p:nvPr>
            <p:ph type="dt" sz="half" idx="10"/>
          </p:nvPr>
        </p:nvSpPr>
        <p:spPr/>
        <p:txBody>
          <a:bodyPr/>
          <a:lstStyle>
            <a:lvl1pPr>
              <a:defRPr/>
            </a:lvl1pPr>
          </a:lstStyle>
          <a:p>
            <a:pPr>
              <a:defRPr/>
            </a:pPr>
            <a:fld id="{0FAEBD72-49FD-4B85-98AC-8F10ED30ABDE}" type="datetimeFigureOut">
              <a:rPr lang="pl-PL"/>
              <a:pPr>
                <a:defRPr/>
              </a:pPr>
              <a:t>01.09.2021</a:t>
            </a:fld>
            <a:endParaRPr lang="pl-PL"/>
          </a:p>
        </p:txBody>
      </p:sp>
      <p:sp>
        <p:nvSpPr>
          <p:cNvPr id="6" name="Symbol zastępczy stopki 4"/>
          <p:cNvSpPr>
            <a:spLocks noGrp="1"/>
          </p:cNvSpPr>
          <p:nvPr>
            <p:ph type="ftr" sz="quarter" idx="11"/>
          </p:nvPr>
        </p:nvSpPr>
        <p:spPr/>
        <p:txBody>
          <a:bodyPr/>
          <a:lstStyle>
            <a:lvl1pPr>
              <a:defRPr/>
            </a:lvl1pPr>
          </a:lstStyle>
          <a:p>
            <a:pPr>
              <a:defRPr/>
            </a:pPr>
            <a:endParaRPr lang="pl-PL"/>
          </a:p>
        </p:txBody>
      </p:sp>
      <p:sp>
        <p:nvSpPr>
          <p:cNvPr id="7" name="Symbol zastępczy numeru slajdu 5"/>
          <p:cNvSpPr>
            <a:spLocks noGrp="1"/>
          </p:cNvSpPr>
          <p:nvPr>
            <p:ph type="sldNum" sz="quarter" idx="12"/>
          </p:nvPr>
        </p:nvSpPr>
        <p:spPr/>
        <p:txBody>
          <a:bodyPr/>
          <a:lstStyle>
            <a:lvl1pPr>
              <a:defRPr/>
            </a:lvl1pPr>
          </a:lstStyle>
          <a:p>
            <a:pPr>
              <a:defRPr/>
            </a:pPr>
            <a:fld id="{579312AB-95B3-48E5-8F9F-995802711DDD}" type="slidenum">
              <a:rPr lang="pl-PL"/>
              <a:pPr>
                <a:defRPr/>
              </a:pPr>
              <a:t>‹#›</a:t>
            </a:fld>
            <a:endParaRPr lang="pl-P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defRPr/>
            </a:lvl1pPr>
          </a:lstStyle>
          <a:p>
            <a:r>
              <a:rPr lang="pl-PL" smtClean="0"/>
              <a:t>Kliknij, aby edytować styl</a:t>
            </a:r>
            <a:endParaRPr lang="pl-PL"/>
          </a:p>
        </p:txBody>
      </p:sp>
      <p:sp>
        <p:nvSpPr>
          <p:cNvPr id="3" name="Symbol zastępczy teks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Symbol zastępczy zawartośc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teks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Symbol zastępczy zawartośc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7" name="Symbol zastępczy daty 3"/>
          <p:cNvSpPr>
            <a:spLocks noGrp="1"/>
          </p:cNvSpPr>
          <p:nvPr>
            <p:ph type="dt" sz="half" idx="10"/>
          </p:nvPr>
        </p:nvSpPr>
        <p:spPr/>
        <p:txBody>
          <a:bodyPr/>
          <a:lstStyle>
            <a:lvl1pPr>
              <a:defRPr/>
            </a:lvl1pPr>
          </a:lstStyle>
          <a:p>
            <a:pPr>
              <a:defRPr/>
            </a:pPr>
            <a:fld id="{DB55AD91-F217-4ED3-BCE8-202C07B383C7}" type="datetimeFigureOut">
              <a:rPr lang="pl-PL"/>
              <a:pPr>
                <a:defRPr/>
              </a:pPr>
              <a:t>01.09.2021</a:t>
            </a:fld>
            <a:endParaRPr lang="pl-PL"/>
          </a:p>
        </p:txBody>
      </p:sp>
      <p:sp>
        <p:nvSpPr>
          <p:cNvPr id="8" name="Symbol zastępczy stopki 4"/>
          <p:cNvSpPr>
            <a:spLocks noGrp="1"/>
          </p:cNvSpPr>
          <p:nvPr>
            <p:ph type="ftr" sz="quarter" idx="11"/>
          </p:nvPr>
        </p:nvSpPr>
        <p:spPr/>
        <p:txBody>
          <a:bodyPr/>
          <a:lstStyle>
            <a:lvl1pPr>
              <a:defRPr/>
            </a:lvl1pPr>
          </a:lstStyle>
          <a:p>
            <a:pPr>
              <a:defRPr/>
            </a:pPr>
            <a:endParaRPr lang="pl-PL"/>
          </a:p>
        </p:txBody>
      </p:sp>
      <p:sp>
        <p:nvSpPr>
          <p:cNvPr id="9" name="Symbol zastępczy numeru slajdu 5"/>
          <p:cNvSpPr>
            <a:spLocks noGrp="1"/>
          </p:cNvSpPr>
          <p:nvPr>
            <p:ph type="sldNum" sz="quarter" idx="12"/>
          </p:nvPr>
        </p:nvSpPr>
        <p:spPr/>
        <p:txBody>
          <a:bodyPr/>
          <a:lstStyle>
            <a:lvl1pPr>
              <a:defRPr/>
            </a:lvl1pPr>
          </a:lstStyle>
          <a:p>
            <a:pPr>
              <a:defRPr/>
            </a:pPr>
            <a:fld id="{C2BA58ED-7F8C-4C25-8F19-544947007208}" type="slidenum">
              <a:rPr lang="pl-PL"/>
              <a:pPr>
                <a:defRPr/>
              </a:pPr>
              <a:t>‹#›</a:t>
            </a:fld>
            <a:endParaRPr lang="pl-P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daty 3"/>
          <p:cNvSpPr>
            <a:spLocks noGrp="1"/>
          </p:cNvSpPr>
          <p:nvPr>
            <p:ph type="dt" sz="half" idx="10"/>
          </p:nvPr>
        </p:nvSpPr>
        <p:spPr/>
        <p:txBody>
          <a:bodyPr/>
          <a:lstStyle>
            <a:lvl1pPr>
              <a:defRPr/>
            </a:lvl1pPr>
          </a:lstStyle>
          <a:p>
            <a:pPr>
              <a:defRPr/>
            </a:pPr>
            <a:fld id="{313679E5-7502-405C-AE0A-2974A6F570A6}" type="datetimeFigureOut">
              <a:rPr lang="pl-PL"/>
              <a:pPr>
                <a:defRPr/>
              </a:pPr>
              <a:t>01.09.2021</a:t>
            </a:fld>
            <a:endParaRPr lang="pl-PL"/>
          </a:p>
        </p:txBody>
      </p:sp>
      <p:sp>
        <p:nvSpPr>
          <p:cNvPr id="4" name="Symbol zastępczy stopki 4"/>
          <p:cNvSpPr>
            <a:spLocks noGrp="1"/>
          </p:cNvSpPr>
          <p:nvPr>
            <p:ph type="ftr" sz="quarter" idx="11"/>
          </p:nvPr>
        </p:nvSpPr>
        <p:spPr/>
        <p:txBody>
          <a:bodyPr/>
          <a:lstStyle>
            <a:lvl1pPr>
              <a:defRPr/>
            </a:lvl1pPr>
          </a:lstStyle>
          <a:p>
            <a:pPr>
              <a:defRPr/>
            </a:pPr>
            <a:endParaRPr lang="pl-PL"/>
          </a:p>
        </p:txBody>
      </p:sp>
      <p:sp>
        <p:nvSpPr>
          <p:cNvPr id="5" name="Symbol zastępczy numeru slajdu 5"/>
          <p:cNvSpPr>
            <a:spLocks noGrp="1"/>
          </p:cNvSpPr>
          <p:nvPr>
            <p:ph type="sldNum" sz="quarter" idx="12"/>
          </p:nvPr>
        </p:nvSpPr>
        <p:spPr/>
        <p:txBody>
          <a:bodyPr/>
          <a:lstStyle>
            <a:lvl1pPr>
              <a:defRPr/>
            </a:lvl1pPr>
          </a:lstStyle>
          <a:p>
            <a:pPr>
              <a:defRPr/>
            </a:pPr>
            <a:fld id="{735C9652-93A3-41B6-AEB0-EB6885768D88}" type="slidenum">
              <a:rPr lang="pl-PL"/>
              <a:pPr>
                <a:defRPr/>
              </a:pPr>
              <a:t>‹#›</a:t>
            </a:fld>
            <a:endParaRPr lang="pl-P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3"/>
          <p:cNvSpPr>
            <a:spLocks noGrp="1"/>
          </p:cNvSpPr>
          <p:nvPr>
            <p:ph type="dt" sz="half" idx="10"/>
          </p:nvPr>
        </p:nvSpPr>
        <p:spPr/>
        <p:txBody>
          <a:bodyPr/>
          <a:lstStyle>
            <a:lvl1pPr>
              <a:defRPr/>
            </a:lvl1pPr>
          </a:lstStyle>
          <a:p>
            <a:pPr>
              <a:defRPr/>
            </a:pPr>
            <a:fld id="{6CAF5F55-F864-42DA-9863-A7C1415DA3DC}" type="datetimeFigureOut">
              <a:rPr lang="pl-PL"/>
              <a:pPr>
                <a:defRPr/>
              </a:pPr>
              <a:t>01.09.2021</a:t>
            </a:fld>
            <a:endParaRPr lang="pl-PL"/>
          </a:p>
        </p:txBody>
      </p:sp>
      <p:sp>
        <p:nvSpPr>
          <p:cNvPr id="3" name="Symbol zastępczy stopki 4"/>
          <p:cNvSpPr>
            <a:spLocks noGrp="1"/>
          </p:cNvSpPr>
          <p:nvPr>
            <p:ph type="ftr" sz="quarter" idx="11"/>
          </p:nvPr>
        </p:nvSpPr>
        <p:spPr/>
        <p:txBody>
          <a:bodyPr/>
          <a:lstStyle>
            <a:lvl1pPr>
              <a:defRPr/>
            </a:lvl1pPr>
          </a:lstStyle>
          <a:p>
            <a:pPr>
              <a:defRPr/>
            </a:pPr>
            <a:endParaRPr lang="pl-PL"/>
          </a:p>
        </p:txBody>
      </p:sp>
      <p:sp>
        <p:nvSpPr>
          <p:cNvPr id="4" name="Symbol zastępczy numeru slajdu 5"/>
          <p:cNvSpPr>
            <a:spLocks noGrp="1"/>
          </p:cNvSpPr>
          <p:nvPr>
            <p:ph type="sldNum" sz="quarter" idx="12"/>
          </p:nvPr>
        </p:nvSpPr>
        <p:spPr/>
        <p:txBody>
          <a:bodyPr/>
          <a:lstStyle>
            <a:lvl1pPr>
              <a:defRPr/>
            </a:lvl1pPr>
          </a:lstStyle>
          <a:p>
            <a:pPr>
              <a:defRPr/>
            </a:pPr>
            <a:fld id="{FB03AA96-5067-474F-8920-66FC3DFBC6D0}" type="slidenum">
              <a:rPr lang="pl-PL"/>
              <a:pPr>
                <a:defRPr/>
              </a:pPr>
              <a:t>‹#›</a:t>
            </a:fld>
            <a:endParaRPr lang="pl-P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3008313" cy="1162050"/>
          </a:xfrm>
        </p:spPr>
        <p:txBody>
          <a:bodyPr anchor="b"/>
          <a:lstStyle>
            <a:lvl1pPr algn="l">
              <a:defRPr sz="2000" b="1"/>
            </a:lvl1pPr>
          </a:lstStyle>
          <a:p>
            <a:r>
              <a:rPr lang="pl-PL" smtClean="0"/>
              <a:t>Kliknij, aby edytować styl</a:t>
            </a:r>
            <a:endParaRPr lang="pl-PL"/>
          </a:p>
        </p:txBody>
      </p:sp>
      <p:sp>
        <p:nvSpPr>
          <p:cNvPr id="3" name="Symbol zastępczy zawartośc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teks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3"/>
          <p:cNvSpPr>
            <a:spLocks noGrp="1"/>
          </p:cNvSpPr>
          <p:nvPr>
            <p:ph type="dt" sz="half" idx="10"/>
          </p:nvPr>
        </p:nvSpPr>
        <p:spPr/>
        <p:txBody>
          <a:bodyPr/>
          <a:lstStyle>
            <a:lvl1pPr>
              <a:defRPr/>
            </a:lvl1pPr>
          </a:lstStyle>
          <a:p>
            <a:pPr>
              <a:defRPr/>
            </a:pPr>
            <a:fld id="{14E39F95-20E7-4746-8E33-C2DD4A06CF58}" type="datetimeFigureOut">
              <a:rPr lang="pl-PL"/>
              <a:pPr>
                <a:defRPr/>
              </a:pPr>
              <a:t>01.09.2021</a:t>
            </a:fld>
            <a:endParaRPr lang="pl-PL"/>
          </a:p>
        </p:txBody>
      </p:sp>
      <p:sp>
        <p:nvSpPr>
          <p:cNvPr id="6" name="Symbol zastępczy stopki 4"/>
          <p:cNvSpPr>
            <a:spLocks noGrp="1"/>
          </p:cNvSpPr>
          <p:nvPr>
            <p:ph type="ftr" sz="quarter" idx="11"/>
          </p:nvPr>
        </p:nvSpPr>
        <p:spPr/>
        <p:txBody>
          <a:bodyPr/>
          <a:lstStyle>
            <a:lvl1pPr>
              <a:defRPr/>
            </a:lvl1pPr>
          </a:lstStyle>
          <a:p>
            <a:pPr>
              <a:defRPr/>
            </a:pPr>
            <a:endParaRPr lang="pl-PL"/>
          </a:p>
        </p:txBody>
      </p:sp>
      <p:sp>
        <p:nvSpPr>
          <p:cNvPr id="7" name="Symbol zastępczy numeru slajdu 5"/>
          <p:cNvSpPr>
            <a:spLocks noGrp="1"/>
          </p:cNvSpPr>
          <p:nvPr>
            <p:ph type="sldNum" sz="quarter" idx="12"/>
          </p:nvPr>
        </p:nvSpPr>
        <p:spPr/>
        <p:txBody>
          <a:bodyPr/>
          <a:lstStyle>
            <a:lvl1pPr>
              <a:defRPr/>
            </a:lvl1pPr>
          </a:lstStyle>
          <a:p>
            <a:pPr>
              <a:defRPr/>
            </a:pPr>
            <a:fld id="{584B96DE-BF94-4FE6-B2A1-6D933CB972EC}" type="slidenum">
              <a:rPr lang="pl-PL"/>
              <a:pPr>
                <a:defRPr/>
              </a:pPr>
              <a:t>‹#›</a:t>
            </a:fld>
            <a:endParaRPr lang="pl-P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p:spPr>
        <p:txBody>
          <a:bodyPr anchor="b"/>
          <a:lstStyle>
            <a:lvl1pPr algn="l">
              <a:defRPr sz="2000" b="1"/>
            </a:lvl1pPr>
          </a:lstStyle>
          <a:p>
            <a:r>
              <a:rPr lang="pl-PL" smtClean="0"/>
              <a:t>Kliknij, aby edytować styl</a:t>
            </a:r>
            <a:endParaRPr lang="pl-PL"/>
          </a:p>
        </p:txBody>
      </p:sp>
      <p:sp>
        <p:nvSpPr>
          <p:cNvPr id="3" name="Symbol zastępczy obrazu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l-PL" noProof="0" smtClean="0"/>
          </a:p>
        </p:txBody>
      </p:sp>
      <p:sp>
        <p:nvSpPr>
          <p:cNvPr id="4" name="Symbol zastępczy teks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3"/>
          <p:cNvSpPr>
            <a:spLocks noGrp="1"/>
          </p:cNvSpPr>
          <p:nvPr>
            <p:ph type="dt" sz="half" idx="10"/>
          </p:nvPr>
        </p:nvSpPr>
        <p:spPr/>
        <p:txBody>
          <a:bodyPr/>
          <a:lstStyle>
            <a:lvl1pPr>
              <a:defRPr/>
            </a:lvl1pPr>
          </a:lstStyle>
          <a:p>
            <a:pPr>
              <a:defRPr/>
            </a:pPr>
            <a:fld id="{38A63D44-4276-4184-9E85-7078DE31EEFD}" type="datetimeFigureOut">
              <a:rPr lang="pl-PL"/>
              <a:pPr>
                <a:defRPr/>
              </a:pPr>
              <a:t>01.09.2021</a:t>
            </a:fld>
            <a:endParaRPr lang="pl-PL"/>
          </a:p>
        </p:txBody>
      </p:sp>
      <p:sp>
        <p:nvSpPr>
          <p:cNvPr id="6" name="Symbol zastępczy stopki 4"/>
          <p:cNvSpPr>
            <a:spLocks noGrp="1"/>
          </p:cNvSpPr>
          <p:nvPr>
            <p:ph type="ftr" sz="quarter" idx="11"/>
          </p:nvPr>
        </p:nvSpPr>
        <p:spPr/>
        <p:txBody>
          <a:bodyPr/>
          <a:lstStyle>
            <a:lvl1pPr>
              <a:defRPr/>
            </a:lvl1pPr>
          </a:lstStyle>
          <a:p>
            <a:pPr>
              <a:defRPr/>
            </a:pPr>
            <a:endParaRPr lang="pl-PL"/>
          </a:p>
        </p:txBody>
      </p:sp>
      <p:sp>
        <p:nvSpPr>
          <p:cNvPr id="7" name="Symbol zastępczy numeru slajdu 5"/>
          <p:cNvSpPr>
            <a:spLocks noGrp="1"/>
          </p:cNvSpPr>
          <p:nvPr>
            <p:ph type="sldNum" sz="quarter" idx="12"/>
          </p:nvPr>
        </p:nvSpPr>
        <p:spPr/>
        <p:txBody>
          <a:bodyPr/>
          <a:lstStyle>
            <a:lvl1pPr>
              <a:defRPr/>
            </a:lvl1pPr>
          </a:lstStyle>
          <a:p>
            <a:pPr>
              <a:defRPr/>
            </a:pPr>
            <a:fld id="{CA24D9D4-4359-4F7B-BB3C-7C292D6885DC}" type="slidenum">
              <a:rPr lang="pl-PL"/>
              <a:pPr>
                <a:defRPr/>
              </a:pPr>
              <a:t>‹#›</a:t>
            </a:fld>
            <a:endParaRPr lang="pl-P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5"/>
          <a:srcRect/>
          <a:stretch>
            <a:fillRect/>
          </a:stretch>
        </a:blipFill>
        <a:effectLst/>
      </p:bgPr>
    </p:bg>
    <p:spTree>
      <p:nvGrpSpPr>
        <p:cNvPr id="1" name=""/>
        <p:cNvGrpSpPr/>
        <p:nvPr/>
      </p:nvGrpSpPr>
      <p:grpSpPr>
        <a:xfrm>
          <a:off x="0" y="0"/>
          <a:ext cx="0" cy="0"/>
          <a:chOff x="0" y="0"/>
          <a:chExt cx="0" cy="0"/>
        </a:xfrm>
      </p:grpSpPr>
      <p:sp>
        <p:nvSpPr>
          <p:cNvPr id="1026" name="Symbol zastępczy tytułu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pl-PL" smtClean="0"/>
              <a:t>Kliknij, aby edytować styl</a:t>
            </a:r>
          </a:p>
        </p:txBody>
      </p:sp>
      <p:sp>
        <p:nvSpPr>
          <p:cNvPr id="1027" name="Symbol zastępczy tekstu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p>
        </p:txBody>
      </p:sp>
      <p:sp>
        <p:nvSpPr>
          <p:cNvPr id="4" name="Symbol zastępczy daty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3E743B33-E913-4428-BADF-ED9F2A789A27}" type="datetimeFigureOut">
              <a:rPr lang="pl-PL"/>
              <a:pPr>
                <a:defRPr/>
              </a:pPr>
              <a:t>01.09.2021</a:t>
            </a:fld>
            <a:endParaRPr lang="pl-PL"/>
          </a:p>
        </p:txBody>
      </p:sp>
      <p:sp>
        <p:nvSpPr>
          <p:cNvPr id="5" name="Symbol zastępczy stopki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pl-PL"/>
          </a:p>
        </p:txBody>
      </p:sp>
      <p:sp>
        <p:nvSpPr>
          <p:cNvPr id="6" name="Symbol zastępczy numeru slajd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E301624B-0C3E-4FD2-AD33-D5939D38DB4F}" type="slidenum">
              <a:rPr lang="pl-PL"/>
              <a:pPr>
                <a:defRPr/>
              </a:pPr>
              <a:t>‹#›</a:t>
            </a:fld>
            <a:endParaRPr lang="pl-PL"/>
          </a:p>
        </p:txBody>
      </p:sp>
    </p:spTree>
  </p:cSld>
  <p:clrMap bg1="lt1" tx1="dk1" bg2="lt2" tx2="dk2" accent1="accent1" accent2="accent2" accent3="accent3" accent4="accent4" accent5="accent5" accent6="accent6" hlink="hlink" folHlink="folHlink"/>
  <p:sldLayoutIdLst>
    <p:sldLayoutId id="2147483662" r:id="rId1"/>
    <p:sldLayoutId id="2147483661" r:id="rId2"/>
    <p:sldLayoutId id="2147483660" r:id="rId3"/>
    <p:sldLayoutId id="2147483659" r:id="rId4"/>
    <p:sldLayoutId id="2147483658" r:id="rId5"/>
    <p:sldLayoutId id="2147483657" r:id="rId6"/>
    <p:sldLayoutId id="2147483656" r:id="rId7"/>
    <p:sldLayoutId id="2147483655" r:id="rId8"/>
    <p:sldLayoutId id="2147483654" r:id="rId9"/>
    <p:sldLayoutId id="2147483653" r:id="rId10"/>
    <p:sldLayoutId id="2147483652" r:id="rId11"/>
    <p:sldLayoutId id="2147483663" r:id="rId12"/>
    <p:sldLayoutId id="2147483664" r:id="rId13"/>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Arial" charset="0"/>
        </a:defRPr>
      </a:lvl2pPr>
      <a:lvl3pPr algn="ctr" rtl="0" eaLnBrk="0" fontAlgn="base" hangingPunct="0">
        <a:spcBef>
          <a:spcPct val="0"/>
        </a:spcBef>
        <a:spcAft>
          <a:spcPct val="0"/>
        </a:spcAft>
        <a:defRPr sz="4400">
          <a:solidFill>
            <a:schemeClr val="tx1"/>
          </a:solidFill>
          <a:latin typeface="Arial" charset="0"/>
        </a:defRPr>
      </a:lvl3pPr>
      <a:lvl4pPr algn="ctr" rtl="0" eaLnBrk="0" fontAlgn="base" hangingPunct="0">
        <a:spcBef>
          <a:spcPct val="0"/>
        </a:spcBef>
        <a:spcAft>
          <a:spcPct val="0"/>
        </a:spcAft>
        <a:defRPr sz="4400">
          <a:solidFill>
            <a:schemeClr val="tx1"/>
          </a:solidFill>
          <a:latin typeface="Arial" charset="0"/>
        </a:defRPr>
      </a:lvl4pPr>
      <a:lvl5pPr algn="ctr" rtl="0" eaLnBrk="0" fontAlgn="base" hangingPunct="0">
        <a:spcBef>
          <a:spcPct val="0"/>
        </a:spcBef>
        <a:spcAft>
          <a:spcPct val="0"/>
        </a:spcAft>
        <a:defRPr sz="4400">
          <a:solidFill>
            <a:schemeClr val="tx1"/>
          </a:solidFill>
          <a:latin typeface="Arial" charset="0"/>
        </a:defRPr>
      </a:lvl5pPr>
      <a:lvl6pPr marL="457200" algn="ctr" rtl="0" fontAlgn="base">
        <a:spcBef>
          <a:spcPct val="0"/>
        </a:spcBef>
        <a:spcAft>
          <a:spcPct val="0"/>
        </a:spcAft>
        <a:defRPr sz="4400">
          <a:solidFill>
            <a:schemeClr val="tx1"/>
          </a:solidFill>
          <a:latin typeface="Arial" charset="0"/>
        </a:defRPr>
      </a:lvl6pPr>
      <a:lvl7pPr marL="914400" algn="ctr" rtl="0" fontAlgn="base">
        <a:spcBef>
          <a:spcPct val="0"/>
        </a:spcBef>
        <a:spcAft>
          <a:spcPct val="0"/>
        </a:spcAft>
        <a:defRPr sz="4400">
          <a:solidFill>
            <a:schemeClr val="tx1"/>
          </a:solidFill>
          <a:latin typeface="Arial" charset="0"/>
        </a:defRPr>
      </a:lvl7pPr>
      <a:lvl8pPr marL="1371600" algn="ctr" rtl="0" fontAlgn="base">
        <a:spcBef>
          <a:spcPct val="0"/>
        </a:spcBef>
        <a:spcAft>
          <a:spcPct val="0"/>
        </a:spcAft>
        <a:defRPr sz="4400">
          <a:solidFill>
            <a:schemeClr val="tx1"/>
          </a:solidFill>
          <a:latin typeface="Arial" charset="0"/>
        </a:defRPr>
      </a:lvl8pPr>
      <a:lvl9pPr marL="1828800" algn="ctr" rtl="0" fontAlgn="base">
        <a:spcBef>
          <a:spcPct val="0"/>
        </a:spcBef>
        <a:spcAft>
          <a:spcPct val="0"/>
        </a:spcAft>
        <a:defRPr sz="4400">
          <a:solidFill>
            <a:schemeClr val="tx1"/>
          </a:solidFill>
          <a:latin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w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w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9.jpe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image" Target="../media/image16.gif"/><Relationship Id="rId3" Type="http://schemas.openxmlformats.org/officeDocument/2006/relationships/image" Target="../media/image23.gif"/><Relationship Id="rId7" Type="http://schemas.openxmlformats.org/officeDocument/2006/relationships/image" Target="../media/image27.gif"/><Relationship Id="rId2" Type="http://schemas.openxmlformats.org/officeDocument/2006/relationships/image" Target="../media/image5.gif"/><Relationship Id="rId1" Type="http://schemas.openxmlformats.org/officeDocument/2006/relationships/slideLayout" Target="../slideLayouts/slideLayout2.xml"/><Relationship Id="rId6" Type="http://schemas.openxmlformats.org/officeDocument/2006/relationships/image" Target="../media/image26.gif"/><Relationship Id="rId5" Type="http://schemas.openxmlformats.org/officeDocument/2006/relationships/image" Target="../media/image25.gif"/><Relationship Id="rId10" Type="http://schemas.openxmlformats.org/officeDocument/2006/relationships/image" Target="../media/image4.jpeg"/><Relationship Id="rId4" Type="http://schemas.openxmlformats.org/officeDocument/2006/relationships/image" Target="../media/image24.gif"/><Relationship Id="rId9" Type="http://schemas.openxmlformats.org/officeDocument/2006/relationships/image" Target="../media/image7.gi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pole tekstowe 5"/>
          <p:cNvSpPr txBox="1">
            <a:spLocks noChangeArrowheads="1"/>
          </p:cNvSpPr>
          <p:nvPr/>
        </p:nvSpPr>
        <p:spPr bwMode="auto">
          <a:xfrm>
            <a:off x="1047750" y="5454650"/>
            <a:ext cx="1249363" cy="1200150"/>
          </a:xfrm>
          <a:prstGeom prst="rect">
            <a:avLst/>
          </a:prstGeom>
          <a:noFill/>
          <a:ln w="9525">
            <a:noFill/>
            <a:miter lim="800000"/>
            <a:headEnd/>
            <a:tailEnd/>
          </a:ln>
        </p:spPr>
        <p:txBody>
          <a:bodyPr>
            <a:spAutoFit/>
          </a:bodyPr>
          <a:lstStyle/>
          <a:p>
            <a:r>
              <a:rPr lang="pl-PL" altLang="pl-PL" sz="800">
                <a:solidFill>
                  <a:srgbClr val="ADAFB2"/>
                </a:solidFill>
              </a:rPr>
              <a:t>Ministry of Finance</a:t>
            </a:r>
          </a:p>
          <a:p>
            <a:r>
              <a:rPr lang="pl-PL" altLang="pl-PL" sz="800">
                <a:solidFill>
                  <a:srgbClr val="ADAFB2"/>
                </a:solidFill>
              </a:rPr>
              <a:t>Customs Departament</a:t>
            </a:r>
          </a:p>
          <a:p>
            <a:r>
              <a:rPr lang="pl-PL" altLang="pl-PL" sz="800">
                <a:solidFill>
                  <a:srgbClr val="ADAFB2"/>
                </a:solidFill>
              </a:rPr>
              <a:t>ul. Świętokrzyska 12</a:t>
            </a:r>
          </a:p>
          <a:p>
            <a:r>
              <a:rPr lang="pl-PL" altLang="pl-PL" sz="800">
                <a:solidFill>
                  <a:srgbClr val="ADAFB2"/>
                </a:solidFill>
              </a:rPr>
              <a:t>00-916 Warszawa</a:t>
            </a:r>
            <a:br>
              <a:rPr lang="pl-PL" altLang="pl-PL" sz="800">
                <a:solidFill>
                  <a:srgbClr val="ADAFB2"/>
                </a:solidFill>
              </a:rPr>
            </a:br>
            <a:r>
              <a:rPr lang="pl-PL" altLang="pl-PL" sz="800">
                <a:solidFill>
                  <a:srgbClr val="ADAFB2"/>
                </a:solidFill>
              </a:rPr>
              <a:t>Polska</a:t>
            </a:r>
          </a:p>
          <a:p>
            <a:endParaRPr lang="pl-PL" altLang="pl-PL" sz="800">
              <a:solidFill>
                <a:srgbClr val="ADAFB2"/>
              </a:solidFill>
            </a:endParaRPr>
          </a:p>
          <a:p>
            <a:r>
              <a:rPr lang="pl-PL" altLang="pl-PL" sz="800">
                <a:solidFill>
                  <a:srgbClr val="ADAFB2"/>
                </a:solidFill>
              </a:rPr>
              <a:t>tel.: +48 22 694 51 56</a:t>
            </a:r>
          </a:p>
          <a:p>
            <a:endParaRPr lang="pl-PL" altLang="pl-PL" sz="800"/>
          </a:p>
          <a:p>
            <a:r>
              <a:rPr lang="pl-PL" altLang="pl-PL" sz="800">
                <a:solidFill>
                  <a:schemeClr val="accent1"/>
                </a:solidFill>
              </a:rPr>
              <a:t>www.mf.gov.pl</a:t>
            </a:r>
          </a:p>
        </p:txBody>
      </p:sp>
      <p:sp>
        <p:nvSpPr>
          <p:cNvPr id="4099" name="pole tekstowe 4"/>
          <p:cNvSpPr txBox="1">
            <a:spLocks noChangeArrowheads="1"/>
          </p:cNvSpPr>
          <p:nvPr/>
        </p:nvSpPr>
        <p:spPr bwMode="auto">
          <a:xfrm>
            <a:off x="2133600" y="277813"/>
            <a:ext cx="6935788" cy="6118225"/>
          </a:xfrm>
          <a:prstGeom prst="rect">
            <a:avLst/>
          </a:prstGeom>
          <a:noFill/>
          <a:ln>
            <a:noFill/>
          </a:ln>
          <a:extLst>
            <a:ext uri="{909E8E84-426E-40DD-AFC4-6F175D3DCCD1}"/>
            <a:ext uri="{91240B29-F687-4F45-9708-019B960494DF}"/>
          </a:extLst>
        </p:spPr>
        <p:txBody>
          <a:bodyPr>
            <a:spAutoFit/>
          </a:bodyPr>
          <a:lstStyle/>
          <a:p>
            <a:pPr algn="ctr"/>
            <a:r>
              <a:rPr lang="pl-PL" sz="2400" b="1">
                <a:solidFill>
                  <a:srgbClr val="FF0000"/>
                </a:solidFill>
              </a:rPr>
              <a:t>PRZESTĘPCZOŚĆ</a:t>
            </a:r>
          </a:p>
          <a:p>
            <a:pPr algn="ctr"/>
            <a:endParaRPr lang="pl-PL" altLang="pl-PL" sz="2400" b="1"/>
          </a:p>
          <a:p>
            <a:pPr algn="ctr"/>
            <a:endParaRPr lang="pl-PL" altLang="pl-PL" sz="2400" b="1"/>
          </a:p>
          <a:p>
            <a:pPr algn="ctr"/>
            <a:endParaRPr lang="pl-PL" altLang="pl-PL" sz="2400" b="1"/>
          </a:p>
          <a:p>
            <a:pPr algn="ctr"/>
            <a:endParaRPr lang="pl-PL" altLang="pl-PL" sz="2400" b="1"/>
          </a:p>
          <a:p>
            <a:pPr algn="ctr"/>
            <a:endParaRPr lang="pl-PL" altLang="pl-PL" sz="2400" b="1"/>
          </a:p>
          <a:p>
            <a:pPr algn="ctr"/>
            <a:r>
              <a:rPr lang="pl-PL" altLang="pl-PL" sz="2400" b="1"/>
              <a:t>Przepisy</a:t>
            </a:r>
          </a:p>
          <a:p>
            <a:pPr algn="ctr"/>
            <a:endParaRPr lang="pl-PL" altLang="pl-PL" sz="2400" b="1"/>
          </a:p>
          <a:p>
            <a:pPr algn="ctr"/>
            <a:endParaRPr lang="pl-PL" altLang="pl-PL" sz="2400" b="1"/>
          </a:p>
          <a:p>
            <a:pPr algn="ctr"/>
            <a:endParaRPr lang="pl-PL" altLang="pl-PL" sz="2400" b="1"/>
          </a:p>
          <a:p>
            <a:pPr algn="ctr"/>
            <a:endParaRPr lang="pl-PL" altLang="pl-PL" sz="2400" b="1"/>
          </a:p>
          <a:p>
            <a:pPr algn="ctr"/>
            <a:endParaRPr lang="pl-PL" altLang="pl-PL" sz="2400" b="1"/>
          </a:p>
          <a:p>
            <a:pPr algn="ctr"/>
            <a:endParaRPr lang="pl-PL" altLang="pl-PL" sz="2400" b="1"/>
          </a:p>
          <a:p>
            <a:pPr algn="ctr"/>
            <a:endParaRPr lang="pl-PL" altLang="pl-PL" sz="2400" b="1"/>
          </a:p>
          <a:p>
            <a:pPr algn="ctr"/>
            <a:endParaRPr lang="pl-PL" altLang="pl-PL" sz="2400" b="1"/>
          </a:p>
          <a:p>
            <a:pPr algn="ctr"/>
            <a:endParaRPr lang="pl-PL" altLang="pl-PL" b="1">
              <a:solidFill>
                <a:srgbClr val="FF0000"/>
              </a:solidFill>
            </a:endParaRPr>
          </a:p>
          <a:p>
            <a:pPr algn="ctr"/>
            <a:r>
              <a:rPr lang="pl-PL" b="1">
                <a:solidFill>
                  <a:srgbClr val="00B050"/>
                </a:solidFill>
              </a:rPr>
              <a:t>Projekt LIFE ”Masz prawo do skutecznej ochrony przyrody”</a:t>
            </a:r>
          </a:p>
        </p:txBody>
      </p:sp>
      <p:pic>
        <p:nvPicPr>
          <p:cNvPr id="16387" name="Obraz 1"/>
          <p:cNvPicPr>
            <a:picLocks noChangeAspect="1"/>
          </p:cNvPicPr>
          <p:nvPr/>
        </p:nvPicPr>
        <p:blipFill>
          <a:blip r:embed="rId2"/>
          <a:srcRect/>
          <a:stretch>
            <a:fillRect/>
          </a:stretch>
        </p:blipFill>
        <p:spPr bwMode="auto">
          <a:xfrm>
            <a:off x="4338638" y="906463"/>
            <a:ext cx="2224087" cy="1273175"/>
          </a:xfrm>
          <a:prstGeom prst="rect">
            <a:avLst/>
          </a:prstGeom>
          <a:noFill/>
          <a:ln w="9525">
            <a:noFill/>
            <a:miter lim="800000"/>
            <a:headEnd/>
            <a:tailEnd/>
          </a:ln>
        </p:spPr>
      </p:pic>
      <p:pic>
        <p:nvPicPr>
          <p:cNvPr id="16388" name="Symbol zastępczy zawartości 2"/>
          <p:cNvPicPr>
            <a:picLocks noChangeAspect="1"/>
          </p:cNvPicPr>
          <p:nvPr/>
        </p:nvPicPr>
        <p:blipFill>
          <a:blip r:embed="rId3"/>
          <a:srcRect/>
          <a:stretch>
            <a:fillRect/>
          </a:stretch>
        </p:blipFill>
        <p:spPr bwMode="auto">
          <a:xfrm>
            <a:off x="4973638" y="3362325"/>
            <a:ext cx="2279650" cy="2273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4"/>
          <p:cNvPicPr>
            <a:picLocks noChangeAspect="1" noChangeArrowheads="1"/>
          </p:cNvPicPr>
          <p:nvPr/>
        </p:nvPicPr>
        <p:blipFill>
          <a:blip r:embed="rId2"/>
          <a:srcRect/>
          <a:stretch>
            <a:fillRect/>
          </a:stretch>
        </p:blipFill>
        <p:spPr bwMode="auto">
          <a:xfrm>
            <a:off x="323850" y="260350"/>
            <a:ext cx="4202113" cy="6337300"/>
          </a:xfrm>
          <a:prstGeom prst="rect">
            <a:avLst/>
          </a:prstGeom>
          <a:noFill/>
          <a:ln w="9525">
            <a:solidFill>
              <a:srgbClr val="CC3300"/>
            </a:solidFill>
            <a:miter lim="800000"/>
            <a:headEnd/>
            <a:tailEnd/>
          </a:ln>
        </p:spPr>
      </p:pic>
      <p:pic>
        <p:nvPicPr>
          <p:cNvPr id="25602" name="Picture 5"/>
          <p:cNvPicPr>
            <a:picLocks noChangeAspect="1" noChangeArrowheads="1"/>
          </p:cNvPicPr>
          <p:nvPr/>
        </p:nvPicPr>
        <p:blipFill>
          <a:blip r:embed="rId3"/>
          <a:srcRect/>
          <a:stretch>
            <a:fillRect/>
          </a:stretch>
        </p:blipFill>
        <p:spPr bwMode="auto">
          <a:xfrm>
            <a:off x="4716463" y="260350"/>
            <a:ext cx="4248150" cy="2668588"/>
          </a:xfrm>
          <a:prstGeom prst="rect">
            <a:avLst/>
          </a:prstGeom>
          <a:noFill/>
          <a:ln w="9525">
            <a:solidFill>
              <a:srgbClr val="CC3300"/>
            </a:solid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le tekstowe 2"/>
          <p:cNvSpPr txBox="1"/>
          <p:nvPr/>
        </p:nvSpPr>
        <p:spPr>
          <a:xfrm>
            <a:off x="2257425" y="466725"/>
            <a:ext cx="6143625" cy="1077913"/>
          </a:xfrm>
          <a:prstGeom prst="rect">
            <a:avLst/>
          </a:prstGeom>
        </p:spPr>
        <p:style>
          <a:lnRef idx="1">
            <a:schemeClr val="accent5"/>
          </a:lnRef>
          <a:fillRef idx="2">
            <a:schemeClr val="accent5"/>
          </a:fillRef>
          <a:effectRef idx="1">
            <a:schemeClr val="accent5"/>
          </a:effectRef>
          <a:fontRef idx="minor">
            <a:schemeClr val="dk1"/>
          </a:fontRef>
        </p:style>
        <p:txBody>
          <a:bodyPr>
            <a:spAutoFit/>
          </a:bodyPr>
          <a:lstStyle/>
          <a:p>
            <a:pPr algn="ctr">
              <a:defRPr/>
            </a:pPr>
            <a:r>
              <a:rPr lang="pl-PL" altLang="pl-PL" sz="3200" b="1" dirty="0"/>
              <a:t>Wywóz i powrotny wywóz </a:t>
            </a:r>
            <a:r>
              <a:rPr lang="pl-PL" altLang="pl-PL" sz="3200" b="1" dirty="0"/>
              <a:t>okazów CITES do UE</a:t>
            </a:r>
            <a:endParaRPr lang="pl-PL" sz="3200" b="1" dirty="0"/>
          </a:p>
        </p:txBody>
      </p:sp>
      <p:pic>
        <p:nvPicPr>
          <p:cNvPr id="26626" name="Obraz 3"/>
          <p:cNvPicPr>
            <a:picLocks noChangeAspect="1"/>
          </p:cNvPicPr>
          <p:nvPr/>
        </p:nvPicPr>
        <p:blipFill>
          <a:blip r:embed="rId2"/>
          <a:srcRect/>
          <a:stretch>
            <a:fillRect/>
          </a:stretch>
        </p:blipFill>
        <p:spPr bwMode="auto">
          <a:xfrm>
            <a:off x="3517900" y="1976438"/>
            <a:ext cx="4114800" cy="4010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p:cNvSpPr>
            <a:spLocks noGrp="1" noChangeArrowheads="1"/>
          </p:cNvSpPr>
          <p:nvPr>
            <p:ph type="body" idx="1"/>
          </p:nvPr>
        </p:nvSpPr>
        <p:spPr>
          <a:xfrm>
            <a:off x="1265238" y="2014538"/>
            <a:ext cx="7421562" cy="4525962"/>
          </a:xfrm>
        </p:spPr>
        <p:txBody>
          <a:bodyPr/>
          <a:lstStyle/>
          <a:p>
            <a:pPr algn="ctr">
              <a:buFontTx/>
              <a:buNone/>
            </a:pPr>
            <a:r>
              <a:rPr lang="pl-PL" altLang="pl-PL" b="1" smtClean="0"/>
              <a:t>art. 5 (338/97)</a:t>
            </a:r>
          </a:p>
          <a:p>
            <a:pPr algn="ctr">
              <a:buFontTx/>
              <a:buNone/>
            </a:pPr>
            <a:r>
              <a:rPr lang="pl-PL" altLang="pl-PL" b="1" smtClean="0"/>
              <a:t>ust. 1 – okazy z aneksu A</a:t>
            </a:r>
          </a:p>
          <a:p>
            <a:pPr algn="ctr">
              <a:buFontTx/>
              <a:buNone/>
            </a:pPr>
            <a:r>
              <a:rPr lang="pl-PL" altLang="pl-PL" b="1" smtClean="0"/>
              <a:t>ust. 4 – okazy z aneksu B i C</a:t>
            </a:r>
          </a:p>
          <a:p>
            <a:pPr algn="ctr">
              <a:buFontTx/>
              <a:buNone/>
            </a:pPr>
            <a:endParaRPr lang="pl-PL" altLang="pl-PL" b="1" smtClean="0">
              <a:solidFill>
                <a:schemeClr val="accent1"/>
              </a:solidFill>
            </a:endParaRPr>
          </a:p>
          <a:p>
            <a:pPr algn="ctr">
              <a:buFontTx/>
              <a:buNone/>
            </a:pPr>
            <a:r>
              <a:rPr lang="pl-PL" altLang="pl-PL" b="1" smtClean="0">
                <a:solidFill>
                  <a:srgbClr val="FF0000"/>
                </a:solidFill>
              </a:rPr>
              <a:t>UWAGA!</a:t>
            </a:r>
          </a:p>
          <a:p>
            <a:pPr algn="ctr">
              <a:buFontTx/>
              <a:buNone/>
            </a:pPr>
            <a:r>
              <a:rPr lang="pl-PL" altLang="pl-PL" b="1" smtClean="0">
                <a:solidFill>
                  <a:srgbClr val="FF0000"/>
                </a:solidFill>
              </a:rPr>
              <a:t>wywóz lub powrotny wywóz okazów z aneksu D nie podlega regulacjom</a:t>
            </a:r>
          </a:p>
          <a:p>
            <a:pPr>
              <a:buFontTx/>
              <a:buNone/>
            </a:pPr>
            <a:endParaRPr lang="pl-PL" altLang="pl-PL" smtClean="0"/>
          </a:p>
        </p:txBody>
      </p:sp>
      <p:pic>
        <p:nvPicPr>
          <p:cNvPr id="27650" name="Obraz 1"/>
          <p:cNvPicPr>
            <a:picLocks noChangeAspect="1"/>
          </p:cNvPicPr>
          <p:nvPr/>
        </p:nvPicPr>
        <p:blipFill>
          <a:blip r:embed="rId2"/>
          <a:srcRect/>
          <a:stretch>
            <a:fillRect/>
          </a:stretch>
        </p:blipFill>
        <p:spPr bwMode="auto">
          <a:xfrm>
            <a:off x="101600" y="1346200"/>
            <a:ext cx="1928813" cy="1881188"/>
          </a:xfrm>
          <a:prstGeom prst="rect">
            <a:avLst/>
          </a:prstGeom>
          <a:noFill/>
          <a:ln w="9525">
            <a:noFill/>
            <a:miter lim="800000"/>
            <a:headEnd/>
            <a:tailEnd/>
          </a:ln>
        </p:spPr>
      </p:pic>
      <p:sp>
        <p:nvSpPr>
          <p:cNvPr id="3" name="pole tekstowe 2"/>
          <p:cNvSpPr txBox="1"/>
          <p:nvPr/>
        </p:nvSpPr>
        <p:spPr>
          <a:xfrm>
            <a:off x="2581275" y="400050"/>
            <a:ext cx="5962650" cy="1077913"/>
          </a:xfrm>
          <a:prstGeom prst="rect">
            <a:avLst/>
          </a:prstGeom>
        </p:spPr>
        <p:style>
          <a:lnRef idx="1">
            <a:schemeClr val="accent5"/>
          </a:lnRef>
          <a:fillRef idx="2">
            <a:schemeClr val="accent5"/>
          </a:fillRef>
          <a:effectRef idx="1">
            <a:schemeClr val="accent5"/>
          </a:effectRef>
          <a:fontRef idx="minor">
            <a:schemeClr val="dk1"/>
          </a:fontRef>
        </p:style>
        <p:txBody>
          <a:bodyPr>
            <a:spAutoFit/>
          </a:bodyPr>
          <a:lstStyle/>
          <a:p>
            <a:pPr algn="ctr">
              <a:defRPr/>
            </a:pPr>
            <a:r>
              <a:rPr lang="pl-PL" altLang="pl-PL" sz="3200" b="1" dirty="0">
                <a:solidFill>
                  <a:schemeClr val="tx1"/>
                </a:solidFill>
              </a:rPr>
              <a:t>Wywóz lub powrotny wywóz okazów CITES z UE</a:t>
            </a:r>
            <a:endParaRPr lang="pl-PL" sz="32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554">
                                            <p:txEl>
                                              <p:pRg st="4" end="4"/>
                                            </p:txEl>
                                          </p:spTgt>
                                        </p:tgtEl>
                                        <p:attrNameLst>
                                          <p:attrName>style.visibility</p:attrName>
                                        </p:attrNameLst>
                                      </p:cBhvr>
                                      <p:to>
                                        <p:strVal val="visible"/>
                                      </p:to>
                                    </p:set>
                                    <p:animEffect transition="in" filter="fade">
                                      <p:cBhvr>
                                        <p:cTn id="7" dur="500"/>
                                        <p:tgtEl>
                                          <p:spTgt spid="23554">
                                            <p:txEl>
                                              <p:pRg st="4" end="4"/>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3554">
                                            <p:txEl>
                                              <p:pRg st="5" end="5"/>
                                            </p:txEl>
                                          </p:spTgt>
                                        </p:tgtEl>
                                        <p:attrNameLst>
                                          <p:attrName>style.visibility</p:attrName>
                                        </p:attrNameLst>
                                      </p:cBhvr>
                                      <p:to>
                                        <p:strVal val="visible"/>
                                      </p:to>
                                    </p:set>
                                    <p:animEffect transition="in" filter="fade">
                                      <p:cBhvr>
                                        <p:cTn id="10" dur="500"/>
                                        <p:tgtEl>
                                          <p:spTgt spid="2355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3"/>
          <p:cNvSpPr>
            <a:spLocks noGrp="1" noChangeArrowheads="1"/>
          </p:cNvSpPr>
          <p:nvPr>
            <p:ph type="body" idx="1"/>
          </p:nvPr>
        </p:nvSpPr>
        <p:spPr>
          <a:xfrm>
            <a:off x="1179513" y="1700213"/>
            <a:ext cx="7507287" cy="4897437"/>
          </a:xfrm>
        </p:spPr>
        <p:txBody>
          <a:bodyPr/>
          <a:lstStyle/>
          <a:p>
            <a:pPr>
              <a:lnSpc>
                <a:spcPct val="90000"/>
              </a:lnSpc>
              <a:defRPr/>
            </a:pPr>
            <a:endParaRPr lang="pl-PL" altLang="pl-PL" dirty="0" smtClean="0"/>
          </a:p>
          <a:p>
            <a:pPr marL="0" indent="0" algn="ctr">
              <a:lnSpc>
                <a:spcPct val="90000"/>
              </a:lnSpc>
              <a:buFont typeface="Arial" charset="0"/>
              <a:buNone/>
              <a:defRPr/>
            </a:pPr>
            <a:r>
              <a:rPr lang="pl-PL" altLang="pl-PL" sz="2800" b="1" u="sng" dirty="0" smtClean="0"/>
              <a:t>Dokumenty wydawane na wywóz z UE okazów z aneksów </a:t>
            </a:r>
            <a:r>
              <a:rPr lang="pl-PL" altLang="pl-PL" sz="2800" b="1" u="sng" dirty="0" smtClean="0">
                <a:solidFill>
                  <a:srgbClr val="FF0000"/>
                </a:solidFill>
              </a:rPr>
              <a:t>A, B i C</a:t>
            </a:r>
          </a:p>
          <a:p>
            <a:pPr marL="0" indent="0">
              <a:lnSpc>
                <a:spcPct val="90000"/>
              </a:lnSpc>
              <a:buFont typeface="Arial" charset="0"/>
              <a:buNone/>
              <a:defRPr/>
            </a:pPr>
            <a:endParaRPr lang="pl-PL" altLang="pl-PL" sz="2800" b="1" dirty="0" smtClean="0"/>
          </a:p>
          <a:p>
            <a:pPr>
              <a:lnSpc>
                <a:spcPct val="90000"/>
              </a:lnSpc>
              <a:defRPr/>
            </a:pPr>
            <a:r>
              <a:rPr lang="pl-PL" altLang="pl-PL" sz="2800" b="1" dirty="0" smtClean="0"/>
              <a:t>Zezwolenie eksportowe</a:t>
            </a:r>
          </a:p>
          <a:p>
            <a:pPr marL="0" indent="0">
              <a:lnSpc>
                <a:spcPct val="90000"/>
              </a:lnSpc>
              <a:buFont typeface="Arial" charset="0"/>
              <a:buNone/>
              <a:defRPr/>
            </a:pPr>
            <a:r>
              <a:rPr lang="pl-PL" altLang="pl-PL" sz="2800" b="1" dirty="0" smtClean="0"/>
              <a:t>		lub</a:t>
            </a:r>
          </a:p>
          <a:p>
            <a:pPr>
              <a:lnSpc>
                <a:spcPct val="90000"/>
              </a:lnSpc>
              <a:defRPr/>
            </a:pPr>
            <a:r>
              <a:rPr lang="pl-PL" altLang="pl-PL" sz="2800" b="1" dirty="0" smtClean="0"/>
              <a:t>Świadectwo reeksportu</a:t>
            </a:r>
          </a:p>
          <a:p>
            <a:pPr>
              <a:lnSpc>
                <a:spcPct val="90000"/>
              </a:lnSpc>
              <a:buFontTx/>
              <a:buNone/>
              <a:defRPr/>
            </a:pPr>
            <a:endParaRPr lang="pl-PL" altLang="pl-PL" sz="2800" b="1" dirty="0" smtClean="0"/>
          </a:p>
          <a:p>
            <a:pPr algn="ctr">
              <a:lnSpc>
                <a:spcPct val="90000"/>
              </a:lnSpc>
              <a:buFontTx/>
              <a:buNone/>
              <a:defRPr/>
            </a:pPr>
            <a:r>
              <a:rPr lang="pl-PL" altLang="pl-PL" sz="2800" b="1" dirty="0" smtClean="0">
                <a:solidFill>
                  <a:srgbClr val="FF0000"/>
                </a:solidFill>
              </a:rPr>
              <a:t>Uwaga!!! wywóz z UE okazów z aneksu D odbywa się bez dokumentacji</a:t>
            </a:r>
          </a:p>
        </p:txBody>
      </p:sp>
      <p:sp>
        <p:nvSpPr>
          <p:cNvPr id="2" name="pole tekstowe 1"/>
          <p:cNvSpPr txBox="1"/>
          <p:nvPr/>
        </p:nvSpPr>
        <p:spPr>
          <a:xfrm>
            <a:off x="2686050" y="514350"/>
            <a:ext cx="5419725" cy="954088"/>
          </a:xfrm>
          <a:prstGeom prst="rect">
            <a:avLst/>
          </a:prstGeom>
        </p:spPr>
        <p:style>
          <a:lnRef idx="1">
            <a:schemeClr val="accent5"/>
          </a:lnRef>
          <a:fillRef idx="2">
            <a:schemeClr val="accent5"/>
          </a:fillRef>
          <a:effectRef idx="1">
            <a:schemeClr val="accent5"/>
          </a:effectRef>
          <a:fontRef idx="minor">
            <a:schemeClr val="dk1"/>
          </a:fontRef>
        </p:style>
        <p:txBody>
          <a:bodyPr>
            <a:spAutoFit/>
          </a:bodyPr>
          <a:lstStyle/>
          <a:p>
            <a:pPr algn="ctr">
              <a:defRPr/>
            </a:pPr>
            <a:r>
              <a:rPr lang="pl-PL" altLang="pl-PL" sz="2800" b="1" dirty="0">
                <a:effectLst>
                  <a:outerShdw blurRad="38100" dist="38100" dir="2700000" algn="tl">
                    <a:srgbClr val="C0C0C0"/>
                  </a:outerShdw>
                </a:effectLst>
              </a:rPr>
              <a:t>Zezwolenie na </a:t>
            </a:r>
            <a:r>
              <a:rPr lang="pl-PL" altLang="pl-PL" sz="2800" b="1" dirty="0">
                <a:effectLst>
                  <a:outerShdw blurRad="38100" dist="38100" dir="2700000" algn="tl">
                    <a:srgbClr val="C0C0C0"/>
                  </a:outerShdw>
                </a:effectLst>
              </a:rPr>
              <a:t>wywóz</a:t>
            </a:r>
            <a:br>
              <a:rPr lang="pl-PL" altLang="pl-PL" sz="2800" b="1" dirty="0">
                <a:effectLst>
                  <a:outerShdw blurRad="38100" dist="38100" dir="2700000" algn="tl">
                    <a:srgbClr val="C0C0C0"/>
                  </a:outerShdw>
                </a:effectLst>
              </a:rPr>
            </a:br>
            <a:r>
              <a:rPr lang="pl-PL" altLang="pl-PL" sz="2800" b="1" dirty="0">
                <a:effectLst>
                  <a:outerShdw blurRad="38100" dist="38100" dir="2700000" algn="tl">
                    <a:srgbClr val="C0C0C0"/>
                  </a:outerShdw>
                </a:effectLst>
              </a:rPr>
              <a:t>i </a:t>
            </a:r>
            <a:r>
              <a:rPr lang="pl-PL" altLang="pl-PL" sz="2800" b="1" dirty="0">
                <a:effectLst>
                  <a:outerShdw blurRad="38100" dist="38100" dir="2700000" algn="tl">
                    <a:srgbClr val="C0C0C0"/>
                  </a:outerShdw>
                </a:effectLst>
              </a:rPr>
              <a:t>powtórny wywóz</a:t>
            </a:r>
            <a:endParaRPr lang="pl-PL" sz="2800" b="1"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2352675" y="304800"/>
            <a:ext cx="5592763" cy="592138"/>
          </a:xfrm>
        </p:spPr>
        <p:style>
          <a:lnRef idx="1">
            <a:schemeClr val="accent1"/>
          </a:lnRef>
          <a:fillRef idx="2">
            <a:schemeClr val="accent1"/>
          </a:fillRef>
          <a:effectRef idx="1">
            <a:schemeClr val="accent1"/>
          </a:effectRef>
          <a:fontRef idx="minor">
            <a:schemeClr val="dk1"/>
          </a:fontRef>
        </p:style>
        <p:txBody>
          <a:bodyPr/>
          <a:lstStyle/>
          <a:p>
            <a:pPr>
              <a:defRPr/>
            </a:pPr>
            <a:r>
              <a:rPr lang="pl-PL" altLang="pl-PL" sz="3600" dirty="0" smtClean="0">
                <a:solidFill>
                  <a:schemeClr val="tx1"/>
                </a:solidFill>
              </a:rPr>
              <a:t>Dokument wywozowy</a:t>
            </a:r>
          </a:p>
        </p:txBody>
      </p:sp>
      <p:pic>
        <p:nvPicPr>
          <p:cNvPr id="7" name="Picture 2" descr="Znalezione obrazy dla zapytania dokument cites wzór"/>
          <p:cNvPicPr>
            <a:picLocks noChangeAspect="1" noChangeArrowheads="1"/>
          </p:cNvPicPr>
          <p:nvPr/>
        </p:nvPicPr>
        <p:blipFill>
          <a:blip r:embed="rId2"/>
          <a:srcRect/>
          <a:stretch>
            <a:fillRect/>
          </a:stretch>
        </p:blipFill>
        <p:spPr bwMode="auto">
          <a:xfrm>
            <a:off x="590550" y="1077913"/>
            <a:ext cx="4438650" cy="5637212"/>
          </a:xfrm>
          <a:prstGeom prst="rect">
            <a:avLst/>
          </a:prstGeom>
          <a:noFill/>
          <a:ln w="9525">
            <a:noFill/>
            <a:miter lim="800000"/>
            <a:headEnd/>
            <a:tailEnd/>
          </a:ln>
        </p:spPr>
      </p:pic>
      <p:sp>
        <p:nvSpPr>
          <p:cNvPr id="2" name="pole tekstowe 1"/>
          <p:cNvSpPr txBox="1">
            <a:spLocks noChangeArrowheads="1"/>
          </p:cNvSpPr>
          <p:nvPr/>
        </p:nvSpPr>
        <p:spPr bwMode="auto">
          <a:xfrm>
            <a:off x="3314700" y="1328738"/>
            <a:ext cx="5710238" cy="1477962"/>
          </a:xfrm>
          <a:prstGeom prst="rect">
            <a:avLst/>
          </a:prstGeom>
          <a:solidFill>
            <a:srgbClr val="FF9900"/>
          </a:solidFill>
          <a:ln w="9525">
            <a:noFill/>
            <a:miter lim="800000"/>
            <a:headEnd/>
            <a:tailEnd/>
          </a:ln>
        </p:spPr>
        <p:txBody>
          <a:bodyPr>
            <a:spAutoFit/>
          </a:bodyPr>
          <a:lstStyle/>
          <a:p>
            <a:r>
              <a:rPr lang="pl-PL"/>
              <a:t>Dokumenty wywozowe czyli zezwolenia i świadectwa CITES są wystawiane na takim samym wzorze oryginału i kopiach jak dokumenty przywozowe opisane wcześniej z tą różnicą, że ulega zmianie przeznaczenie dokumentu. </a:t>
            </a:r>
          </a:p>
        </p:txBody>
      </p:sp>
      <p:pic>
        <p:nvPicPr>
          <p:cNvPr id="1026" name="Picture 2"/>
          <p:cNvPicPr>
            <a:picLocks noChangeAspect="1" noChangeArrowheads="1"/>
          </p:cNvPicPr>
          <p:nvPr/>
        </p:nvPicPr>
        <p:blipFill>
          <a:blip r:embed="rId3"/>
          <a:srcRect/>
          <a:stretch>
            <a:fillRect/>
          </a:stretch>
        </p:blipFill>
        <p:spPr bwMode="auto">
          <a:xfrm>
            <a:off x="3852863" y="3378200"/>
            <a:ext cx="4181475" cy="25622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26"/>
                                        </p:tgtEl>
                                        <p:attrNameLst>
                                          <p:attrName>style.visibility</p:attrName>
                                        </p:attrNameLst>
                                      </p:cBhvr>
                                      <p:to>
                                        <p:strVal val="visible"/>
                                      </p:to>
                                    </p:set>
                                    <p:animEffect transition="in" filter="fade">
                                      <p:cBhvr>
                                        <p:cTn id="17"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3"/>
          <p:cNvSpPr>
            <a:spLocks noGrp="1" noChangeArrowheads="1"/>
          </p:cNvSpPr>
          <p:nvPr>
            <p:ph type="body" idx="1"/>
          </p:nvPr>
        </p:nvSpPr>
        <p:spPr>
          <a:xfrm>
            <a:off x="457200" y="2498725"/>
            <a:ext cx="8229600" cy="1317625"/>
          </a:xfrm>
        </p:spPr>
        <p:txBody>
          <a:bodyPr/>
          <a:lstStyle/>
          <a:p>
            <a:pPr>
              <a:buFontTx/>
              <a:buNone/>
            </a:pPr>
            <a:endParaRPr lang="pl-PL" altLang="pl-PL" smtClean="0"/>
          </a:p>
          <a:p>
            <a:pPr>
              <a:buFontTx/>
              <a:buNone/>
            </a:pPr>
            <a:endParaRPr lang="pl-PL" altLang="pl-PL" smtClean="0"/>
          </a:p>
        </p:txBody>
      </p:sp>
      <p:sp>
        <p:nvSpPr>
          <p:cNvPr id="30722" name="Rectangle 4"/>
          <p:cNvSpPr>
            <a:spLocks noChangeArrowheads="1"/>
          </p:cNvSpPr>
          <p:nvPr/>
        </p:nvSpPr>
        <p:spPr bwMode="auto">
          <a:xfrm>
            <a:off x="1541463" y="5153025"/>
            <a:ext cx="7145337" cy="1323975"/>
          </a:xfrm>
          <a:prstGeom prst="rect">
            <a:avLst/>
          </a:prstGeom>
          <a:noFill/>
          <a:ln w="9525">
            <a:noFill/>
            <a:miter lim="800000"/>
            <a:headEnd/>
            <a:tailEnd/>
          </a:ln>
        </p:spPr>
        <p:txBody>
          <a:bodyPr>
            <a:spAutoFit/>
          </a:bodyPr>
          <a:lstStyle/>
          <a:p>
            <a:pPr algn="ctr"/>
            <a:r>
              <a:rPr lang="pl-PL" altLang="pl-PL" sz="4000" b="1">
                <a:solidFill>
                  <a:srgbClr val="FF0000"/>
                </a:solidFill>
              </a:rPr>
              <a:t>art. 8 rozporządzenia Rady (WE) nr 338/97</a:t>
            </a:r>
          </a:p>
        </p:txBody>
      </p:sp>
      <p:pic>
        <p:nvPicPr>
          <p:cNvPr id="30723" name="Obraz 1"/>
          <p:cNvPicPr>
            <a:picLocks noChangeAspect="1"/>
          </p:cNvPicPr>
          <p:nvPr/>
        </p:nvPicPr>
        <p:blipFill>
          <a:blip r:embed="rId2"/>
          <a:srcRect/>
          <a:stretch>
            <a:fillRect/>
          </a:stretch>
        </p:blipFill>
        <p:spPr bwMode="auto">
          <a:xfrm>
            <a:off x="3348038" y="1770063"/>
            <a:ext cx="3606800" cy="3221037"/>
          </a:xfrm>
          <a:prstGeom prst="rect">
            <a:avLst/>
          </a:prstGeom>
          <a:noFill/>
          <a:ln w="9525">
            <a:noFill/>
            <a:miter lim="800000"/>
            <a:headEnd/>
            <a:tailEnd/>
          </a:ln>
        </p:spPr>
      </p:pic>
      <p:sp>
        <p:nvSpPr>
          <p:cNvPr id="2" name="pole tekstowe 1"/>
          <p:cNvSpPr txBox="1"/>
          <p:nvPr/>
        </p:nvSpPr>
        <p:spPr>
          <a:xfrm>
            <a:off x="2257425" y="260350"/>
            <a:ext cx="6635750" cy="1077913"/>
          </a:xfrm>
          <a:prstGeom prst="rect">
            <a:avLst/>
          </a:prstGeom>
        </p:spPr>
        <p:style>
          <a:lnRef idx="1">
            <a:schemeClr val="accent5"/>
          </a:lnRef>
          <a:fillRef idx="2">
            <a:schemeClr val="accent5"/>
          </a:fillRef>
          <a:effectRef idx="1">
            <a:schemeClr val="accent5"/>
          </a:effectRef>
          <a:fontRef idx="minor">
            <a:schemeClr val="dk1"/>
          </a:fontRef>
        </p:style>
        <p:txBody>
          <a:bodyPr>
            <a:spAutoFit/>
          </a:bodyPr>
          <a:lstStyle/>
          <a:p>
            <a:pPr algn="ctr">
              <a:defRPr/>
            </a:pPr>
            <a:r>
              <a:rPr lang="pl-PL" altLang="pl-PL" sz="3200" b="1" dirty="0">
                <a:solidFill>
                  <a:schemeClr val="tx1"/>
                </a:solidFill>
              </a:rPr>
              <a:t>Obrót wewnątrzwspólnotowy okazami CITES</a:t>
            </a:r>
            <a:endParaRPr lang="pl-PL" sz="3200" b="1" dirty="0">
              <a:solidFill>
                <a:schemeClr val="tx1"/>
              </a:solidFill>
            </a:endParaRPr>
          </a:p>
        </p:txBody>
      </p:sp>
      <p:sp>
        <p:nvSpPr>
          <p:cNvPr id="3" name="pole tekstowe 2"/>
          <p:cNvSpPr txBox="1">
            <a:spLocks noChangeArrowheads="1"/>
          </p:cNvSpPr>
          <p:nvPr/>
        </p:nvSpPr>
        <p:spPr bwMode="auto">
          <a:xfrm>
            <a:off x="963613" y="1770063"/>
            <a:ext cx="4572000" cy="1846262"/>
          </a:xfrm>
          <a:prstGeom prst="rect">
            <a:avLst/>
          </a:prstGeom>
          <a:solidFill>
            <a:srgbClr val="FF9900"/>
          </a:solidFill>
          <a:ln w="9525">
            <a:noFill/>
            <a:miter lim="800000"/>
            <a:headEnd/>
            <a:tailEnd/>
          </a:ln>
        </p:spPr>
        <p:txBody>
          <a:bodyPr>
            <a:spAutoFit/>
          </a:bodyPr>
          <a:lstStyle/>
          <a:p>
            <a:pPr algn="ctr"/>
            <a:r>
              <a:rPr lang="pl-PL"/>
              <a:t>WAŻNE:</a:t>
            </a:r>
          </a:p>
          <a:p>
            <a:pPr algn="ctr"/>
            <a:r>
              <a:rPr lang="pl-PL"/>
              <a:t>Przepisy UE nie regulują kwestii </a:t>
            </a:r>
            <a:r>
              <a:rPr lang="pl-PL" sz="2400" b="1">
                <a:solidFill>
                  <a:srgbClr val="FF0000"/>
                </a:solidFill>
              </a:rPr>
              <a:t>posiadania okazów</a:t>
            </a:r>
            <a:endParaRPr lang="pl-PL"/>
          </a:p>
          <a:p>
            <a:r>
              <a:rPr lang="pl-PL"/>
              <a:t>Dotyczą wyłącznie przewozu przez granicę UE i obrotu handlowego lub innych działań, które obejmują przepisy na jej terytorium.</a:t>
            </a:r>
          </a:p>
        </p:txBody>
      </p:sp>
      <p:sp>
        <p:nvSpPr>
          <p:cNvPr id="4" name="pole tekstowe 3"/>
          <p:cNvSpPr txBox="1">
            <a:spLocks noChangeArrowheads="1"/>
          </p:cNvSpPr>
          <p:nvPr/>
        </p:nvSpPr>
        <p:spPr bwMode="auto">
          <a:xfrm>
            <a:off x="3848100" y="4168775"/>
            <a:ext cx="5295900" cy="2584450"/>
          </a:xfrm>
          <a:prstGeom prst="rect">
            <a:avLst/>
          </a:prstGeom>
          <a:solidFill>
            <a:srgbClr val="92D050"/>
          </a:solidFill>
          <a:ln w="9525">
            <a:noFill/>
            <a:miter lim="800000"/>
            <a:headEnd/>
            <a:tailEnd/>
          </a:ln>
        </p:spPr>
        <p:txBody>
          <a:bodyPr>
            <a:spAutoFit/>
          </a:bodyPr>
          <a:lstStyle/>
          <a:p>
            <a:r>
              <a:rPr lang="pl-PL"/>
              <a:t>Przykład:</a:t>
            </a:r>
          </a:p>
          <a:p>
            <a:r>
              <a:rPr lang="pl-PL"/>
              <a:t>Podczas czynności w mieszkaniu osoby podejrzanej zostaje wykryta skóra z tygrysa (aneks A) wisząca na ścianie. Do organu egzekucyjnego należy udowodnienie, że jest to gatunek chroniony i że doszło do czynności zakazanej czyli skóra została nielegalnie przywieziona do UE lub np. kupiona. Samo posiadanie w UE nie jest czynnością zabronioną.</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3"/>
          <p:cNvSpPr>
            <a:spLocks noGrp="1" noChangeArrowheads="1"/>
          </p:cNvSpPr>
          <p:nvPr>
            <p:ph type="body" idx="1"/>
          </p:nvPr>
        </p:nvSpPr>
        <p:spPr>
          <a:xfrm>
            <a:off x="966788" y="2530475"/>
            <a:ext cx="7491412" cy="4165600"/>
          </a:xfrm>
        </p:spPr>
        <p:txBody>
          <a:bodyPr/>
          <a:lstStyle/>
          <a:p>
            <a:pPr algn="ctr">
              <a:lnSpc>
                <a:spcPct val="90000"/>
              </a:lnSpc>
              <a:buFontTx/>
              <a:buNone/>
            </a:pPr>
            <a:r>
              <a:rPr lang="pl-PL" altLang="pl-PL" sz="2800" b="1" smtClean="0"/>
              <a:t>Załącznik A</a:t>
            </a:r>
            <a:r>
              <a:rPr lang="pl-PL" altLang="pl-PL" sz="2800" smtClean="0"/>
              <a:t> – gatunki najbardziej zagrożone wyginięciem</a:t>
            </a:r>
          </a:p>
          <a:p>
            <a:pPr>
              <a:lnSpc>
                <a:spcPct val="90000"/>
              </a:lnSpc>
              <a:buFontTx/>
              <a:buNone/>
            </a:pPr>
            <a:endParaRPr lang="pl-PL" altLang="pl-PL" sz="2800" smtClean="0"/>
          </a:p>
          <a:p>
            <a:pPr algn="ctr">
              <a:lnSpc>
                <a:spcPct val="90000"/>
              </a:lnSpc>
              <a:buFontTx/>
              <a:buNone/>
            </a:pPr>
            <a:r>
              <a:rPr lang="pl-PL" altLang="pl-PL" sz="2800" b="1" smtClean="0"/>
              <a:t>Załącznik B</a:t>
            </a:r>
            <a:r>
              <a:rPr lang="pl-PL" altLang="pl-PL" sz="2800" smtClean="0"/>
              <a:t> – gatunki potencjalnie zagrożone     		w przypadku braku kontroli obrotu</a:t>
            </a:r>
          </a:p>
          <a:p>
            <a:pPr algn="ctr">
              <a:lnSpc>
                <a:spcPct val="90000"/>
              </a:lnSpc>
              <a:buFontTx/>
              <a:buNone/>
            </a:pPr>
            <a:endParaRPr lang="pl-PL" altLang="pl-PL" smtClean="0"/>
          </a:p>
          <a:p>
            <a:pPr algn="ctr">
              <a:lnSpc>
                <a:spcPct val="90000"/>
              </a:lnSpc>
              <a:buFontTx/>
              <a:buNone/>
            </a:pPr>
            <a:r>
              <a:rPr lang="pl-PL" altLang="pl-PL" b="1" smtClean="0">
                <a:solidFill>
                  <a:srgbClr val="FF0000"/>
                </a:solidFill>
              </a:rPr>
              <a:t>UWAGA !!!</a:t>
            </a:r>
          </a:p>
          <a:p>
            <a:pPr algn="ctr">
              <a:lnSpc>
                <a:spcPct val="90000"/>
              </a:lnSpc>
              <a:buFontTx/>
              <a:buNone/>
            </a:pPr>
            <a:r>
              <a:rPr lang="pl-PL" altLang="pl-PL" sz="2800" b="1" u="sng" smtClean="0">
                <a:solidFill>
                  <a:srgbClr val="FF0000"/>
                </a:solidFill>
              </a:rPr>
              <a:t>Obrót okazami z zał. C i D nie jest regulowany</a:t>
            </a:r>
          </a:p>
          <a:p>
            <a:pPr algn="ctr">
              <a:lnSpc>
                <a:spcPct val="90000"/>
              </a:lnSpc>
            </a:pPr>
            <a:endParaRPr lang="pl-PL" altLang="pl-PL" sz="2800" b="1" u="sng" smtClean="0">
              <a:solidFill>
                <a:srgbClr val="FF9900"/>
              </a:solidFill>
            </a:endParaRPr>
          </a:p>
        </p:txBody>
      </p:sp>
      <p:sp>
        <p:nvSpPr>
          <p:cNvPr id="2" name="pole tekstowe 1"/>
          <p:cNvSpPr txBox="1"/>
          <p:nvPr/>
        </p:nvSpPr>
        <p:spPr>
          <a:xfrm>
            <a:off x="2790825" y="600075"/>
            <a:ext cx="5029200" cy="954088"/>
          </a:xfrm>
          <a:prstGeom prst="rect">
            <a:avLst/>
          </a:prstGeom>
        </p:spPr>
        <p:style>
          <a:lnRef idx="1">
            <a:schemeClr val="accent5"/>
          </a:lnRef>
          <a:fillRef idx="2">
            <a:schemeClr val="accent5"/>
          </a:fillRef>
          <a:effectRef idx="1">
            <a:schemeClr val="accent5"/>
          </a:effectRef>
          <a:fontRef idx="minor">
            <a:schemeClr val="dk1"/>
          </a:fontRef>
        </p:style>
        <p:txBody>
          <a:bodyPr>
            <a:spAutoFit/>
          </a:bodyPr>
          <a:lstStyle/>
          <a:p>
            <a:pPr algn="ctr">
              <a:defRPr/>
            </a:pPr>
            <a:r>
              <a:rPr lang="pl-PL" altLang="pl-PL" sz="2800" b="1" dirty="0"/>
              <a:t>Podział okazów w handlu wewnętrznym UE</a:t>
            </a:r>
            <a:endParaRPr lang="pl-PL" sz="28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674">
                                            <p:txEl>
                                              <p:pRg st="4" end="4"/>
                                            </p:txEl>
                                          </p:spTgt>
                                        </p:tgtEl>
                                        <p:attrNameLst>
                                          <p:attrName>style.visibility</p:attrName>
                                        </p:attrNameLst>
                                      </p:cBhvr>
                                      <p:to>
                                        <p:strVal val="visible"/>
                                      </p:to>
                                    </p:set>
                                    <p:animEffect transition="in" filter="fade">
                                      <p:cBhvr>
                                        <p:cTn id="7" dur="500"/>
                                        <p:tgtEl>
                                          <p:spTgt spid="28674">
                                            <p:txEl>
                                              <p:pRg st="4" end="4"/>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8674">
                                            <p:txEl>
                                              <p:pRg st="5" end="5"/>
                                            </p:txEl>
                                          </p:spTgt>
                                        </p:tgtEl>
                                        <p:attrNameLst>
                                          <p:attrName>style.visibility</p:attrName>
                                        </p:attrNameLst>
                                      </p:cBhvr>
                                      <p:to>
                                        <p:strVal val="visible"/>
                                      </p:to>
                                    </p:set>
                                    <p:animEffect transition="in" filter="fade">
                                      <p:cBhvr>
                                        <p:cTn id="10" dur="500"/>
                                        <p:tgtEl>
                                          <p:spTgt spid="2867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3"/>
          <p:cNvSpPr>
            <a:spLocks noGrp="1" noChangeArrowheads="1"/>
          </p:cNvSpPr>
          <p:nvPr>
            <p:ph type="body" idx="1"/>
          </p:nvPr>
        </p:nvSpPr>
        <p:spPr>
          <a:xfrm>
            <a:off x="1169988" y="1600200"/>
            <a:ext cx="7516812" cy="4924425"/>
          </a:xfrm>
        </p:spPr>
        <p:txBody>
          <a:bodyPr/>
          <a:lstStyle/>
          <a:p>
            <a:pPr algn="ctr">
              <a:lnSpc>
                <a:spcPct val="80000"/>
              </a:lnSpc>
              <a:buFontTx/>
              <a:buNone/>
            </a:pPr>
            <a:r>
              <a:rPr lang="pl-PL" altLang="pl-PL" sz="2400" smtClean="0"/>
              <a:t>Rozporządzenie Rady (WE) nr 338/97</a:t>
            </a:r>
          </a:p>
          <a:p>
            <a:pPr algn="ctr">
              <a:lnSpc>
                <a:spcPct val="80000"/>
              </a:lnSpc>
              <a:buFontTx/>
              <a:buNone/>
            </a:pPr>
            <a:endParaRPr lang="pl-PL" altLang="pl-PL" sz="2400" smtClean="0"/>
          </a:p>
          <a:p>
            <a:pPr algn="ctr">
              <a:lnSpc>
                <a:spcPct val="80000"/>
              </a:lnSpc>
              <a:buFontTx/>
              <a:buNone/>
            </a:pPr>
            <a:r>
              <a:rPr lang="pl-PL" altLang="pl-PL" sz="2400" b="1" u="sng" smtClean="0"/>
              <a:t>Art. 8 ust. 1 i 5</a:t>
            </a:r>
          </a:p>
          <a:p>
            <a:pPr algn="ctr">
              <a:lnSpc>
                <a:spcPct val="80000"/>
              </a:lnSpc>
              <a:buFontTx/>
              <a:buNone/>
            </a:pPr>
            <a:endParaRPr lang="pl-PL" altLang="pl-PL" sz="2400" smtClean="0"/>
          </a:p>
          <a:p>
            <a:pPr>
              <a:lnSpc>
                <a:spcPct val="80000"/>
              </a:lnSpc>
              <a:buFontTx/>
              <a:buNone/>
            </a:pPr>
            <a:r>
              <a:rPr lang="pl-PL" altLang="pl-PL" sz="2400" b="1" u="sng" smtClean="0">
                <a:solidFill>
                  <a:srgbClr val="FF0000"/>
                </a:solidFill>
              </a:rPr>
              <a:t>Zakaz </a:t>
            </a:r>
            <a:r>
              <a:rPr lang="pl-PL" altLang="pl-PL" sz="2400" smtClean="0"/>
              <a:t>– kupna, oferowania kupna, pozyskiwania do celów handlowych, wystawiania na widok publiczny do celów handlowych, wykorzystywania dla zysku, sprzedaży, przechowywania w celu sprzedaży, oferowania do sprzedaży lub transportu w celu sprzedaży.</a:t>
            </a:r>
          </a:p>
          <a:p>
            <a:pPr>
              <a:lnSpc>
                <a:spcPct val="80000"/>
              </a:lnSpc>
              <a:buFontTx/>
              <a:buNone/>
            </a:pPr>
            <a:endParaRPr lang="pl-PL" altLang="pl-PL" sz="2400" smtClean="0"/>
          </a:p>
          <a:p>
            <a:pPr algn="ctr">
              <a:lnSpc>
                <a:spcPct val="80000"/>
              </a:lnSpc>
              <a:buFontTx/>
              <a:buNone/>
            </a:pPr>
            <a:r>
              <a:rPr lang="pl-PL" altLang="pl-PL" sz="2400" b="1" u="sng" smtClean="0">
                <a:solidFill>
                  <a:srgbClr val="FF0000"/>
                </a:solidFill>
              </a:rPr>
              <a:t>BRAK ZAKAZU POSIADANIA OKAZÓW CITES</a:t>
            </a:r>
          </a:p>
        </p:txBody>
      </p:sp>
      <p:sp>
        <p:nvSpPr>
          <p:cNvPr id="2" name="pole tekstowe 1"/>
          <p:cNvSpPr txBox="1"/>
          <p:nvPr/>
        </p:nvSpPr>
        <p:spPr>
          <a:xfrm>
            <a:off x="2343150" y="419100"/>
            <a:ext cx="5829300" cy="954088"/>
          </a:xfrm>
          <a:prstGeom prst="rect">
            <a:avLst/>
          </a:prstGeom>
        </p:spPr>
        <p:style>
          <a:lnRef idx="1">
            <a:schemeClr val="accent5"/>
          </a:lnRef>
          <a:fillRef idx="2">
            <a:schemeClr val="accent5"/>
          </a:fillRef>
          <a:effectRef idx="1">
            <a:schemeClr val="accent5"/>
          </a:effectRef>
          <a:fontRef idx="minor">
            <a:schemeClr val="dk1"/>
          </a:fontRef>
        </p:style>
        <p:txBody>
          <a:bodyPr>
            <a:spAutoFit/>
          </a:bodyPr>
          <a:lstStyle/>
          <a:p>
            <a:pPr algn="ctr">
              <a:defRPr/>
            </a:pPr>
            <a:r>
              <a:rPr lang="pl-PL" altLang="pl-PL" sz="2800" b="1" dirty="0"/>
              <a:t>Przepisy dotyczące handlu</a:t>
            </a:r>
          </a:p>
          <a:p>
            <a:pPr algn="ctr">
              <a:defRPr/>
            </a:pPr>
            <a:r>
              <a:rPr lang="pl-PL" sz="2800" b="1" dirty="0"/>
              <a:t>Aneks </a:t>
            </a:r>
            <a:r>
              <a:rPr lang="pl-PL" sz="2800" b="1" dirty="0"/>
              <a:t>A i B</a:t>
            </a:r>
            <a:endParaRPr lang="pl-PL" sz="2800" b="1" dirty="0"/>
          </a:p>
        </p:txBody>
      </p:sp>
      <p:sp>
        <p:nvSpPr>
          <p:cNvPr id="3" name="pole tekstowe 2"/>
          <p:cNvSpPr txBox="1">
            <a:spLocks noChangeArrowheads="1"/>
          </p:cNvSpPr>
          <p:nvPr/>
        </p:nvSpPr>
        <p:spPr bwMode="auto">
          <a:xfrm>
            <a:off x="3638550" y="3567113"/>
            <a:ext cx="5048250" cy="2586037"/>
          </a:xfrm>
          <a:prstGeom prst="rect">
            <a:avLst/>
          </a:prstGeom>
          <a:solidFill>
            <a:srgbClr val="FF9900"/>
          </a:solidFill>
          <a:ln w="9525">
            <a:noFill/>
            <a:miter lim="800000"/>
            <a:headEnd/>
            <a:tailEnd/>
          </a:ln>
        </p:spPr>
        <p:txBody>
          <a:bodyPr>
            <a:spAutoFit/>
          </a:bodyPr>
          <a:lstStyle/>
          <a:p>
            <a:r>
              <a:rPr lang="pl-PL"/>
              <a:t>Ważne:</a:t>
            </a:r>
          </a:p>
          <a:p>
            <a:r>
              <a:rPr lang="pl-PL"/>
              <a:t>Przepisy postanowień CITES dotyczące szeroko rozumianego handlu okazami w UE określają je jako „</a:t>
            </a:r>
            <a:r>
              <a:rPr lang="pl-PL" b="1"/>
              <a:t>ZAKAZANE”</a:t>
            </a:r>
            <a:r>
              <a:rPr lang="pl-PL"/>
              <a:t> – mamy więc do czynienia </a:t>
            </a:r>
            <a:r>
              <a:rPr lang="pl-PL" b="1">
                <a:solidFill>
                  <a:schemeClr val="accent1"/>
                </a:solidFill>
              </a:rPr>
              <a:t>z zakazem i ewentualnymi odstępstwami</a:t>
            </a:r>
            <a:r>
              <a:rPr lang="pl-PL"/>
              <a:t> po spełnieniu określonych wymogów lub udowodnieniu przez osobę dokonującą czynu zabronionego możliwości skorzystania z odstępstwa.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3"/>
          <p:cNvSpPr>
            <a:spLocks noGrp="1" noChangeArrowheads="1"/>
          </p:cNvSpPr>
          <p:nvPr>
            <p:ph type="body" idx="1"/>
          </p:nvPr>
        </p:nvSpPr>
        <p:spPr>
          <a:xfrm>
            <a:off x="1333500" y="2465388"/>
            <a:ext cx="7124700" cy="3630612"/>
          </a:xfrm>
        </p:spPr>
        <p:txBody>
          <a:bodyPr/>
          <a:lstStyle/>
          <a:p>
            <a:pPr algn="ctr">
              <a:buFontTx/>
              <a:buNone/>
            </a:pPr>
            <a:r>
              <a:rPr lang="pl-PL" altLang="pl-PL" smtClean="0"/>
              <a:t>Art. 8 ust. 3 </a:t>
            </a:r>
          </a:p>
          <a:p>
            <a:pPr algn="ctr">
              <a:buFontTx/>
              <a:buNone/>
            </a:pPr>
            <a:endParaRPr lang="pl-PL" altLang="pl-PL" smtClean="0"/>
          </a:p>
          <a:p>
            <a:pPr algn="ctr">
              <a:buFontTx/>
              <a:buNone/>
            </a:pPr>
            <a:r>
              <a:rPr lang="pl-PL" altLang="pl-PL" b="1" smtClean="0">
                <a:solidFill>
                  <a:srgbClr val="00B050"/>
                </a:solidFill>
              </a:rPr>
              <a:t>ŚWIADECTWO ZWALNIAJĄCE Z ZAKAZÓW wydane przez Ministerstwo Klimatu i Środowiska</a:t>
            </a:r>
          </a:p>
          <a:p>
            <a:pPr algn="ctr">
              <a:buFontTx/>
              <a:buNone/>
            </a:pPr>
            <a:endParaRPr lang="pl-PL" altLang="pl-PL" smtClean="0"/>
          </a:p>
        </p:txBody>
      </p:sp>
      <p:sp>
        <p:nvSpPr>
          <p:cNvPr id="2" name="pole tekstowe 1"/>
          <p:cNvSpPr txBox="1"/>
          <p:nvPr/>
        </p:nvSpPr>
        <p:spPr>
          <a:xfrm>
            <a:off x="2619375" y="638175"/>
            <a:ext cx="5105400" cy="954088"/>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algn="ctr">
              <a:defRPr/>
            </a:pPr>
            <a:r>
              <a:rPr lang="pl-PL" sz="2800" b="1" dirty="0"/>
              <a:t>Odstępstwo o zakazu </a:t>
            </a:r>
          </a:p>
          <a:p>
            <a:pPr algn="ctr">
              <a:defRPr/>
            </a:pPr>
            <a:r>
              <a:rPr lang="pl-PL" sz="2800" b="1" dirty="0"/>
              <a:t>aneks A</a:t>
            </a:r>
          </a:p>
        </p:txBody>
      </p:sp>
      <p:pic>
        <p:nvPicPr>
          <p:cNvPr id="5" name="Picture 4"/>
          <p:cNvPicPr>
            <a:picLocks noChangeAspect="1" noChangeArrowheads="1"/>
          </p:cNvPicPr>
          <p:nvPr/>
        </p:nvPicPr>
        <p:blipFill>
          <a:blip r:embed="rId2"/>
          <a:srcRect/>
          <a:stretch>
            <a:fillRect/>
          </a:stretch>
        </p:blipFill>
        <p:spPr bwMode="auto">
          <a:xfrm>
            <a:off x="3051175" y="90488"/>
            <a:ext cx="4427538" cy="6553200"/>
          </a:xfrm>
          <a:prstGeom prst="rect">
            <a:avLst/>
          </a:prstGeom>
          <a:noFill/>
          <a:ln w="9525">
            <a:noFill/>
            <a:miter lim="800000"/>
            <a:headEnd/>
            <a:tailEnd/>
          </a:ln>
        </p:spPr>
      </p:pic>
      <p:pic>
        <p:nvPicPr>
          <p:cNvPr id="6" name="Picture 5"/>
          <p:cNvPicPr>
            <a:picLocks noChangeAspect="1" noChangeArrowheads="1"/>
          </p:cNvPicPr>
          <p:nvPr/>
        </p:nvPicPr>
        <p:blipFill>
          <a:blip r:embed="rId3"/>
          <a:srcRect/>
          <a:stretch>
            <a:fillRect/>
          </a:stretch>
        </p:blipFill>
        <p:spPr bwMode="auto">
          <a:xfrm>
            <a:off x="1547813" y="1846263"/>
            <a:ext cx="7588250" cy="3363912"/>
          </a:xfrm>
          <a:prstGeom prst="rect">
            <a:avLst/>
          </a:prstGeom>
          <a:noFill/>
          <a:ln w="9525">
            <a:noFill/>
            <a:miter lim="800000"/>
            <a:headEnd/>
            <a:tailEnd/>
          </a:ln>
        </p:spPr>
      </p:pic>
      <p:sp>
        <p:nvSpPr>
          <p:cNvPr id="3" name="pole tekstowe 2"/>
          <p:cNvSpPr txBox="1">
            <a:spLocks noChangeArrowheads="1"/>
          </p:cNvSpPr>
          <p:nvPr/>
        </p:nvSpPr>
        <p:spPr bwMode="auto">
          <a:xfrm>
            <a:off x="4268788" y="3916363"/>
            <a:ext cx="4403725" cy="2586037"/>
          </a:xfrm>
          <a:prstGeom prst="rect">
            <a:avLst/>
          </a:prstGeom>
          <a:solidFill>
            <a:srgbClr val="FF9900"/>
          </a:solidFill>
          <a:ln w="9525">
            <a:noFill/>
            <a:miter lim="800000"/>
            <a:headEnd/>
            <a:tailEnd/>
          </a:ln>
        </p:spPr>
        <p:txBody>
          <a:bodyPr>
            <a:spAutoFit/>
          </a:bodyPr>
          <a:lstStyle/>
          <a:p>
            <a:r>
              <a:rPr lang="pl-PL"/>
              <a:t>Jest to jedyny dokument zwalniający</a:t>
            </a:r>
            <a:br>
              <a:rPr lang="pl-PL"/>
            </a:br>
            <a:r>
              <a:rPr lang="pl-PL"/>
              <a:t>z zakazu handlu i innych czynności zabronionych w UE dla okazów z aneksu /załącznika A.</a:t>
            </a:r>
          </a:p>
          <a:p>
            <a:r>
              <a:rPr lang="pl-PL"/>
              <a:t>Honorowane również mogą być tego typu dokumenty wydane przez inny kraj UE, ale tylko w oryginale i przy jednoczesnej możliwości identyfikacji osobnika – np. osobnik z mikroczipami lub obrączkami</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3"/>
          <p:cNvSpPr>
            <a:spLocks noGrp="1" noChangeArrowheads="1"/>
          </p:cNvSpPr>
          <p:nvPr>
            <p:ph type="body" idx="1"/>
          </p:nvPr>
        </p:nvSpPr>
        <p:spPr>
          <a:xfrm>
            <a:off x="1314450" y="2268538"/>
            <a:ext cx="7227888" cy="3675062"/>
          </a:xfrm>
        </p:spPr>
        <p:txBody>
          <a:bodyPr/>
          <a:lstStyle/>
          <a:p>
            <a:pPr algn="ctr">
              <a:buFontTx/>
              <a:buNone/>
            </a:pPr>
            <a:r>
              <a:rPr lang="pl-PL" altLang="pl-PL" smtClean="0"/>
              <a:t>OKAZY z aneksu/załącznika B mogą być przedmiotem handlu jeżeli osoba dokonująca czynu zabronionego może udowodnić</a:t>
            </a:r>
            <a:br>
              <a:rPr lang="pl-PL" altLang="pl-PL" smtClean="0"/>
            </a:br>
            <a:r>
              <a:rPr lang="pl-PL" altLang="pl-PL" smtClean="0">
                <a:solidFill>
                  <a:srgbClr val="FF0000"/>
                </a:solidFill>
              </a:rPr>
              <a:t>w sposób zadowalający</a:t>
            </a:r>
            <a:br>
              <a:rPr lang="pl-PL" altLang="pl-PL" smtClean="0">
                <a:solidFill>
                  <a:srgbClr val="FF0000"/>
                </a:solidFill>
              </a:rPr>
            </a:br>
            <a:r>
              <a:rPr lang="pl-PL" altLang="pl-PL" smtClean="0"/>
              <a:t>właściwy organ danego Państwa UE,</a:t>
            </a:r>
            <a:br>
              <a:rPr lang="pl-PL" altLang="pl-PL" smtClean="0"/>
            </a:br>
            <a:r>
              <a:rPr lang="pl-PL" altLang="pl-PL" smtClean="0"/>
              <a:t>że </a:t>
            </a:r>
            <a:r>
              <a:rPr lang="pl-PL" altLang="pl-PL" smtClean="0">
                <a:solidFill>
                  <a:srgbClr val="FF0000"/>
                </a:solidFill>
              </a:rPr>
              <a:t>pochodzenie okazów jest legalne</a:t>
            </a:r>
            <a:endParaRPr lang="pl-PL" altLang="pl-PL" smtClean="0"/>
          </a:p>
        </p:txBody>
      </p:sp>
      <p:sp>
        <p:nvSpPr>
          <p:cNvPr id="4" name="Prostokąt 3"/>
          <p:cNvSpPr/>
          <p:nvPr/>
        </p:nvSpPr>
        <p:spPr>
          <a:xfrm>
            <a:off x="2319338" y="542925"/>
            <a:ext cx="5734050" cy="1039813"/>
          </a:xfrm>
          <a:prstGeom prst="rect">
            <a:avLst/>
          </a:prstGeom>
        </p:spPr>
        <p:style>
          <a:lnRef idx="1">
            <a:schemeClr val="accent1"/>
          </a:lnRef>
          <a:fillRef idx="2">
            <a:schemeClr val="accent1"/>
          </a:fillRef>
          <a:effectRef idx="1">
            <a:schemeClr val="accent1"/>
          </a:effectRef>
          <a:fontRef idx="minor">
            <a:schemeClr val="dk1"/>
          </a:fontRef>
        </p:style>
        <p:txBody>
          <a:bodyPr>
            <a:spAutoFit/>
          </a:bodyPr>
          <a:lstStyle/>
          <a:p>
            <a:pPr marL="342900" indent="-342900" algn="ctr" eaLnBrk="0" hangingPunct="0">
              <a:spcBef>
                <a:spcPct val="20000"/>
              </a:spcBef>
              <a:defRPr/>
            </a:pPr>
            <a:r>
              <a:rPr lang="pl-PL" altLang="pl-PL" sz="2800" b="1" dirty="0">
                <a:solidFill>
                  <a:srgbClr val="000000"/>
                </a:solidFill>
              </a:rPr>
              <a:t>Odstępstwa od zakazów</a:t>
            </a:r>
          </a:p>
          <a:p>
            <a:pPr marL="342900" indent="-342900" algn="ctr" eaLnBrk="0" hangingPunct="0">
              <a:spcBef>
                <a:spcPct val="20000"/>
              </a:spcBef>
              <a:defRPr/>
            </a:pPr>
            <a:r>
              <a:rPr lang="pl-PL" altLang="pl-PL" sz="2800" b="1" dirty="0">
                <a:solidFill>
                  <a:srgbClr val="000000"/>
                </a:solidFill>
              </a:rPr>
              <a:t>Aneks B</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le tekstowe 2"/>
          <p:cNvSpPr txBox="1"/>
          <p:nvPr/>
        </p:nvSpPr>
        <p:spPr>
          <a:xfrm>
            <a:off x="2257425" y="466725"/>
            <a:ext cx="6143625" cy="1077913"/>
          </a:xfrm>
          <a:prstGeom prst="rect">
            <a:avLst/>
          </a:prstGeom>
        </p:spPr>
        <p:style>
          <a:lnRef idx="1">
            <a:schemeClr val="accent5"/>
          </a:lnRef>
          <a:fillRef idx="2">
            <a:schemeClr val="accent5"/>
          </a:fillRef>
          <a:effectRef idx="1">
            <a:schemeClr val="accent5"/>
          </a:effectRef>
          <a:fontRef idx="minor">
            <a:schemeClr val="dk1"/>
          </a:fontRef>
        </p:style>
        <p:txBody>
          <a:bodyPr>
            <a:spAutoFit/>
          </a:bodyPr>
          <a:lstStyle/>
          <a:p>
            <a:pPr algn="ctr">
              <a:defRPr/>
            </a:pPr>
            <a:r>
              <a:rPr lang="pl-PL" altLang="pl-PL" sz="3200" b="1" dirty="0"/>
              <a:t>Przewóz </a:t>
            </a:r>
            <a:r>
              <a:rPr lang="pl-PL" altLang="pl-PL" sz="3200" b="1" dirty="0"/>
              <a:t>okazów CITES </a:t>
            </a:r>
            <a:r>
              <a:rPr lang="pl-PL" altLang="pl-PL" sz="3200" b="1" dirty="0"/>
              <a:t>przez granicę </a:t>
            </a:r>
            <a:r>
              <a:rPr lang="pl-PL" altLang="pl-PL" sz="3200" b="1" dirty="0"/>
              <a:t>UE</a:t>
            </a:r>
            <a:endParaRPr lang="pl-PL" sz="3200" b="1" dirty="0"/>
          </a:p>
        </p:txBody>
      </p:sp>
      <p:pic>
        <p:nvPicPr>
          <p:cNvPr id="17410" name="Obraz 1"/>
          <p:cNvPicPr>
            <a:picLocks noChangeAspect="1"/>
          </p:cNvPicPr>
          <p:nvPr/>
        </p:nvPicPr>
        <p:blipFill>
          <a:blip r:embed="rId2"/>
          <a:srcRect/>
          <a:stretch>
            <a:fillRect/>
          </a:stretch>
        </p:blipFill>
        <p:spPr bwMode="auto">
          <a:xfrm>
            <a:off x="2586038" y="1733550"/>
            <a:ext cx="5486400" cy="4610100"/>
          </a:xfrm>
          <a:prstGeom prst="rect">
            <a:avLst/>
          </a:prstGeom>
          <a:noFill/>
          <a:ln w="9525">
            <a:noFill/>
            <a:miter lim="800000"/>
            <a:headEnd/>
            <a:tailEnd/>
          </a:ln>
        </p:spPr>
      </p:pic>
      <p:sp>
        <p:nvSpPr>
          <p:cNvPr id="4" name="pole tekstowe 3"/>
          <p:cNvSpPr txBox="1">
            <a:spLocks noChangeArrowheads="1"/>
          </p:cNvSpPr>
          <p:nvPr/>
        </p:nvSpPr>
        <p:spPr bwMode="auto">
          <a:xfrm>
            <a:off x="1325563" y="3138488"/>
            <a:ext cx="5173662" cy="3203575"/>
          </a:xfrm>
          <a:prstGeom prst="rect">
            <a:avLst/>
          </a:prstGeom>
          <a:solidFill>
            <a:srgbClr val="FF9900"/>
          </a:solidFill>
          <a:ln w="9525">
            <a:noFill/>
            <a:miter lim="800000"/>
            <a:headEnd/>
            <a:tailEnd/>
          </a:ln>
        </p:spPr>
        <p:txBody>
          <a:bodyPr>
            <a:spAutoFit/>
          </a:bodyPr>
          <a:lstStyle/>
          <a:p>
            <a:pPr algn="ctr"/>
            <a:r>
              <a:rPr lang="pl-PL"/>
              <a:t>Przewóz przez granicę okazów gatunków zagrożonych, może odbywać się jedynie w oparciu o przepisy UE i dotyczy</a:t>
            </a:r>
          </a:p>
          <a:p>
            <a:pPr algn="ctr"/>
            <a:r>
              <a:rPr lang="pl-PL" sz="2400" b="1">
                <a:solidFill>
                  <a:srgbClr val="FF0000"/>
                </a:solidFill>
              </a:rPr>
              <a:t>OKAZÓW CITES</a:t>
            </a:r>
            <a:endParaRPr lang="pl-PL" sz="2400" b="1"/>
          </a:p>
          <a:p>
            <a:pPr algn="ctr"/>
            <a:r>
              <a:rPr lang="pl-PL"/>
              <a:t>Przepisy UE w sposób bardzo szczegółowy i skomplikowany omawiają różne przypadki czynności zabronionych a także odstępstwa od nich. Przedmiotowa prezentacja w celu przejrzystego przybliżenia tych zagadnień będzie zawierać tylko podstawowe informacje charakteryzujące przedmiotowe ograniczenia.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3"/>
          <p:cNvSpPr>
            <a:spLocks noGrp="1" noChangeArrowheads="1"/>
          </p:cNvSpPr>
          <p:nvPr>
            <p:ph type="body" idx="1"/>
          </p:nvPr>
        </p:nvSpPr>
        <p:spPr>
          <a:xfrm>
            <a:off x="1106488" y="2398713"/>
            <a:ext cx="7351712" cy="4116387"/>
          </a:xfrm>
        </p:spPr>
        <p:txBody>
          <a:bodyPr/>
          <a:lstStyle/>
          <a:p>
            <a:pPr>
              <a:buFontTx/>
              <a:buNone/>
            </a:pPr>
            <a:r>
              <a:rPr lang="pl-PL" altLang="pl-PL" smtClean="0"/>
              <a:t>1.</a:t>
            </a:r>
            <a:r>
              <a:rPr lang="pl-PL" altLang="pl-PL" smtClean="0">
                <a:solidFill>
                  <a:srgbClr val="FF0000"/>
                </a:solidFill>
              </a:rPr>
              <a:t> </a:t>
            </a:r>
            <a:r>
              <a:rPr lang="pl-PL" altLang="pl-PL" u="sng" smtClean="0">
                <a:solidFill>
                  <a:srgbClr val="FF0000"/>
                </a:solidFill>
              </a:rPr>
              <a:t>Sprowadzenie do Unii Europejskiej</a:t>
            </a:r>
          </a:p>
          <a:p>
            <a:endParaRPr lang="pl-PL" altLang="pl-PL" smtClean="0"/>
          </a:p>
          <a:p>
            <a:pPr>
              <a:buFontTx/>
              <a:buNone/>
            </a:pPr>
            <a:r>
              <a:rPr lang="pl-PL" altLang="pl-PL" smtClean="0"/>
              <a:t>2. </a:t>
            </a:r>
            <a:r>
              <a:rPr lang="pl-PL" altLang="pl-PL" u="sng" smtClean="0">
                <a:solidFill>
                  <a:srgbClr val="FF0000"/>
                </a:solidFill>
              </a:rPr>
              <a:t>Pochodzenie unijne</a:t>
            </a:r>
            <a:r>
              <a:rPr lang="pl-PL" altLang="pl-PL" smtClean="0"/>
              <a:t>:</a:t>
            </a:r>
          </a:p>
          <a:p>
            <a:pPr>
              <a:buFontTx/>
              <a:buNone/>
            </a:pPr>
            <a:endParaRPr lang="pl-PL" altLang="pl-PL" smtClean="0"/>
          </a:p>
          <a:p>
            <a:r>
              <a:rPr lang="pl-PL" altLang="pl-PL" sz="2800" smtClean="0"/>
              <a:t>pozyskanie z naturalnego środowiska UE</a:t>
            </a:r>
          </a:p>
          <a:p>
            <a:r>
              <a:rPr lang="pl-PL" altLang="pl-PL" sz="2800" smtClean="0"/>
              <a:t>pochodzenie hodowlane</a:t>
            </a:r>
          </a:p>
        </p:txBody>
      </p:sp>
      <p:sp>
        <p:nvSpPr>
          <p:cNvPr id="2" name="pole tekstowe 1"/>
          <p:cNvSpPr txBox="1"/>
          <p:nvPr/>
        </p:nvSpPr>
        <p:spPr>
          <a:xfrm>
            <a:off x="2943225" y="647700"/>
            <a:ext cx="5362575" cy="1077913"/>
          </a:xfrm>
          <a:prstGeom prst="rect">
            <a:avLst/>
          </a:prstGeom>
        </p:spPr>
        <p:style>
          <a:lnRef idx="1">
            <a:schemeClr val="accent1"/>
          </a:lnRef>
          <a:fillRef idx="2">
            <a:schemeClr val="accent1"/>
          </a:fillRef>
          <a:effectRef idx="1">
            <a:schemeClr val="accent1"/>
          </a:effectRef>
          <a:fontRef idx="minor">
            <a:schemeClr val="dk1"/>
          </a:fontRef>
        </p:style>
        <p:txBody>
          <a:bodyPr>
            <a:spAutoFit/>
          </a:bodyPr>
          <a:lstStyle/>
          <a:p>
            <a:pPr algn="ctr">
              <a:defRPr/>
            </a:pPr>
            <a:r>
              <a:rPr lang="pl-PL" altLang="pl-PL" sz="3200" dirty="0"/>
              <a:t>Możliwości pochodzenia okazów</a:t>
            </a:r>
            <a:endParaRPr lang="pl-PL" sz="32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3"/>
          <p:cNvSpPr>
            <a:spLocks noGrp="1" noChangeArrowheads="1"/>
          </p:cNvSpPr>
          <p:nvPr>
            <p:ph type="body" sz="half" idx="1"/>
          </p:nvPr>
        </p:nvSpPr>
        <p:spPr>
          <a:xfrm>
            <a:off x="669925" y="1844675"/>
            <a:ext cx="3840163" cy="4216400"/>
          </a:xfrm>
        </p:spPr>
        <p:txBody>
          <a:bodyPr/>
          <a:lstStyle/>
          <a:p>
            <a:pPr algn="ctr">
              <a:lnSpc>
                <a:spcPct val="90000"/>
              </a:lnSpc>
              <a:buFontTx/>
              <a:buNone/>
            </a:pPr>
            <a:r>
              <a:rPr lang="pl-PL" altLang="pl-PL" sz="2800" b="1" smtClean="0">
                <a:solidFill>
                  <a:srgbClr val="FF0000"/>
                </a:solidFill>
              </a:rPr>
              <a:t>Przywóz</a:t>
            </a:r>
            <a:r>
              <a:rPr lang="pl-PL" altLang="pl-PL" sz="2800" smtClean="0"/>
              <a:t> </a:t>
            </a:r>
          </a:p>
          <a:p>
            <a:pPr algn="ctr">
              <a:lnSpc>
                <a:spcPct val="90000"/>
              </a:lnSpc>
              <a:buFontTx/>
              <a:buNone/>
            </a:pPr>
            <a:endParaRPr lang="pl-PL" altLang="pl-PL" sz="2800" smtClean="0"/>
          </a:p>
          <a:p>
            <a:pPr algn="ctr">
              <a:lnSpc>
                <a:spcPct val="90000"/>
              </a:lnSpc>
              <a:buFontTx/>
              <a:buNone/>
            </a:pPr>
            <a:r>
              <a:rPr lang="pl-PL" altLang="pl-PL" sz="2400" smtClean="0"/>
              <a:t> </a:t>
            </a:r>
            <a:r>
              <a:rPr lang="pl-PL" altLang="pl-PL" sz="2400" u="sng" smtClean="0"/>
              <a:t>karta nr 2</a:t>
            </a:r>
            <a:r>
              <a:rPr lang="pl-PL" altLang="pl-PL" sz="2400" smtClean="0"/>
              <a:t> zezwolenia importowego wydanego przez Organ Administracyjny CITES jednego z krajów UE</a:t>
            </a:r>
          </a:p>
          <a:p>
            <a:pPr algn="ctr">
              <a:lnSpc>
                <a:spcPct val="90000"/>
              </a:lnSpc>
              <a:buFontTx/>
              <a:buNone/>
            </a:pPr>
            <a:endParaRPr lang="pl-PL" altLang="pl-PL" sz="2400" smtClean="0"/>
          </a:p>
          <a:p>
            <a:pPr algn="ctr">
              <a:lnSpc>
                <a:spcPct val="90000"/>
              </a:lnSpc>
              <a:buFontTx/>
              <a:buNone/>
            </a:pPr>
            <a:r>
              <a:rPr lang="pl-PL" altLang="pl-PL" sz="2400" smtClean="0"/>
              <a:t>„kopia dla posiadacza”</a:t>
            </a:r>
          </a:p>
          <a:p>
            <a:pPr>
              <a:lnSpc>
                <a:spcPct val="90000"/>
              </a:lnSpc>
              <a:buFontTx/>
              <a:buNone/>
            </a:pPr>
            <a:r>
              <a:rPr lang="pl-PL" altLang="pl-PL" sz="2400" smtClean="0"/>
              <a:t> </a:t>
            </a:r>
          </a:p>
        </p:txBody>
      </p:sp>
      <p:sp>
        <p:nvSpPr>
          <p:cNvPr id="2" name="pole tekstowe 1"/>
          <p:cNvSpPr txBox="1"/>
          <p:nvPr/>
        </p:nvSpPr>
        <p:spPr>
          <a:xfrm>
            <a:off x="2286000" y="190500"/>
            <a:ext cx="6210300" cy="523875"/>
          </a:xfrm>
          <a:prstGeom prst="rect">
            <a:avLst/>
          </a:prstGeom>
        </p:spPr>
        <p:style>
          <a:lnRef idx="1">
            <a:schemeClr val="accent1"/>
          </a:lnRef>
          <a:fillRef idx="2">
            <a:schemeClr val="accent1"/>
          </a:fillRef>
          <a:effectRef idx="1">
            <a:schemeClr val="accent1"/>
          </a:effectRef>
          <a:fontRef idx="minor">
            <a:schemeClr val="dk1"/>
          </a:fontRef>
        </p:style>
        <p:txBody>
          <a:bodyPr>
            <a:spAutoFit/>
          </a:bodyPr>
          <a:lstStyle/>
          <a:p>
            <a:pPr algn="ctr">
              <a:defRPr/>
            </a:pPr>
            <a:r>
              <a:rPr lang="pl-PL" altLang="pl-PL" sz="2800" dirty="0"/>
              <a:t>Legalne sprowadzenie do UE</a:t>
            </a:r>
            <a:endParaRPr lang="pl-PL" sz="2800" dirty="0"/>
          </a:p>
        </p:txBody>
      </p:sp>
      <p:pic>
        <p:nvPicPr>
          <p:cNvPr id="7" name="Picture 6" descr="Znalezione obrazy dla zapytania dokument cites wzór"/>
          <p:cNvPicPr>
            <a:picLocks noChangeAspect="1" noChangeArrowheads="1"/>
          </p:cNvPicPr>
          <p:nvPr/>
        </p:nvPicPr>
        <p:blipFill>
          <a:blip r:embed="rId2"/>
          <a:srcRect/>
          <a:stretch>
            <a:fillRect/>
          </a:stretch>
        </p:blipFill>
        <p:spPr bwMode="auto">
          <a:xfrm>
            <a:off x="4510088" y="1023938"/>
            <a:ext cx="4049712" cy="5376862"/>
          </a:xfrm>
          <a:prstGeom prst="rect">
            <a:avLst/>
          </a:prstGeom>
          <a:noFill/>
          <a:ln w="9525">
            <a:noFill/>
            <a:miter lim="800000"/>
            <a:headEnd/>
            <a:tailEnd/>
          </a:ln>
        </p:spPr>
      </p:pic>
      <p:pic>
        <p:nvPicPr>
          <p:cNvPr id="9" name="Picture 4"/>
          <p:cNvPicPr>
            <a:picLocks noChangeAspect="1" noChangeArrowheads="1"/>
          </p:cNvPicPr>
          <p:nvPr/>
        </p:nvPicPr>
        <p:blipFill>
          <a:blip r:embed="rId3"/>
          <a:srcRect/>
          <a:stretch>
            <a:fillRect/>
          </a:stretch>
        </p:blipFill>
        <p:spPr bwMode="auto">
          <a:xfrm>
            <a:off x="250825" y="2787650"/>
            <a:ext cx="8748713" cy="1822450"/>
          </a:xfrm>
          <a:prstGeom prst="rect">
            <a:avLst/>
          </a:prstGeom>
          <a:noFill/>
          <a:ln w="9525">
            <a:solidFill>
              <a:srgbClr val="FF9900"/>
            </a:solidFill>
            <a:miter lim="800000"/>
            <a:headEnd/>
            <a:tailEnd/>
          </a:ln>
        </p:spPr>
      </p:pic>
      <p:sp>
        <p:nvSpPr>
          <p:cNvPr id="3" name="Elipsa 2"/>
          <p:cNvSpPr/>
          <p:nvPr/>
        </p:nvSpPr>
        <p:spPr>
          <a:xfrm>
            <a:off x="333375" y="3343275"/>
            <a:ext cx="2162175" cy="140017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l-PL"/>
          </a:p>
        </p:txBody>
      </p:sp>
      <p:sp>
        <p:nvSpPr>
          <p:cNvPr id="4" name="Elipsa 3"/>
          <p:cNvSpPr/>
          <p:nvPr/>
        </p:nvSpPr>
        <p:spPr>
          <a:xfrm>
            <a:off x="5000625" y="3095625"/>
            <a:ext cx="3998913" cy="164782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l-PL"/>
          </a:p>
        </p:txBody>
      </p:sp>
      <p:sp>
        <p:nvSpPr>
          <p:cNvPr id="5" name="pole tekstowe 4"/>
          <p:cNvSpPr txBox="1">
            <a:spLocks noChangeArrowheads="1"/>
          </p:cNvSpPr>
          <p:nvPr/>
        </p:nvSpPr>
        <p:spPr bwMode="auto">
          <a:xfrm>
            <a:off x="669925" y="4916488"/>
            <a:ext cx="7889875" cy="1754187"/>
          </a:xfrm>
          <a:prstGeom prst="rect">
            <a:avLst/>
          </a:prstGeom>
          <a:solidFill>
            <a:srgbClr val="FF9900"/>
          </a:solidFill>
          <a:ln w="9525">
            <a:noFill/>
            <a:miter lim="800000"/>
            <a:headEnd/>
            <a:tailEnd/>
          </a:ln>
        </p:spPr>
        <p:txBody>
          <a:bodyPr>
            <a:spAutoFit/>
          </a:bodyPr>
          <a:lstStyle/>
          <a:p>
            <a:r>
              <a:rPr lang="pl-PL"/>
              <a:t>Uwaga:</a:t>
            </a:r>
          </a:p>
          <a:p>
            <a:r>
              <a:rPr lang="pl-PL"/>
              <a:t>Dokument ten musi mieć adnotacje organu Celno-Skarbowego (pole nr 27). W innym przypadku uznaje się go za dokument, który nie został przedstawiony do odprawy granicznej tak więc zostały złamane przepisy UE w tym zakresie.</a:t>
            </a:r>
          </a:p>
          <a:p>
            <a:r>
              <a:rPr lang="pl-PL"/>
              <a:t>Dokument bez adnotacji jest nieważny.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3"/>
          <p:cNvSpPr>
            <a:spLocks noGrp="1" noChangeArrowheads="1"/>
          </p:cNvSpPr>
          <p:nvPr>
            <p:ph type="body" idx="1"/>
          </p:nvPr>
        </p:nvSpPr>
        <p:spPr>
          <a:xfrm>
            <a:off x="893763" y="2203450"/>
            <a:ext cx="8053387" cy="3806825"/>
          </a:xfrm>
        </p:spPr>
        <p:txBody>
          <a:bodyPr/>
          <a:lstStyle/>
          <a:p>
            <a:pPr algn="ctr">
              <a:buFontTx/>
              <a:buNone/>
            </a:pPr>
            <a:r>
              <a:rPr lang="pl-PL" altLang="pl-PL" u="sng" smtClean="0">
                <a:solidFill>
                  <a:srgbClr val="FF0000"/>
                </a:solidFill>
              </a:rPr>
              <a:t>Pozyskanie z naturalnego środowiska UE</a:t>
            </a:r>
          </a:p>
          <a:p>
            <a:pPr algn="ctr">
              <a:buFontTx/>
              <a:buNone/>
            </a:pPr>
            <a:r>
              <a:rPr lang="pl-PL" altLang="pl-PL" sz="2400" smtClean="0"/>
              <a:t>(w przypadku występowania w naturalnym środowisku UE takich gatunków)</a:t>
            </a:r>
            <a:endParaRPr lang="pl-PL" altLang="pl-PL" smtClean="0"/>
          </a:p>
          <a:p>
            <a:pPr algn="ctr">
              <a:buFontTx/>
              <a:buNone/>
            </a:pPr>
            <a:endParaRPr lang="pl-PL" altLang="pl-PL" smtClean="0"/>
          </a:p>
          <a:p>
            <a:pPr algn="ctr">
              <a:buFontTx/>
              <a:buNone/>
            </a:pPr>
            <a:r>
              <a:rPr lang="pl-PL" altLang="pl-PL" smtClean="0"/>
              <a:t>Zezwolenie na pozyskanie wydane przez właściwy organ danego z kraju UE</a:t>
            </a:r>
          </a:p>
          <a:p>
            <a:pPr>
              <a:buFontTx/>
              <a:buNone/>
            </a:pPr>
            <a:endParaRPr lang="pl-PL" altLang="pl-PL" smtClean="0"/>
          </a:p>
        </p:txBody>
      </p:sp>
      <p:sp>
        <p:nvSpPr>
          <p:cNvPr id="5" name="pole tekstowe 4"/>
          <p:cNvSpPr txBox="1"/>
          <p:nvPr/>
        </p:nvSpPr>
        <p:spPr>
          <a:xfrm>
            <a:off x="2200275" y="533400"/>
            <a:ext cx="6210300" cy="523875"/>
          </a:xfrm>
          <a:prstGeom prst="rect">
            <a:avLst/>
          </a:prstGeom>
        </p:spPr>
        <p:style>
          <a:lnRef idx="1">
            <a:schemeClr val="accent1"/>
          </a:lnRef>
          <a:fillRef idx="2">
            <a:schemeClr val="accent1"/>
          </a:fillRef>
          <a:effectRef idx="1">
            <a:schemeClr val="accent1"/>
          </a:effectRef>
          <a:fontRef idx="minor">
            <a:schemeClr val="dk1"/>
          </a:fontRef>
        </p:style>
        <p:txBody>
          <a:bodyPr>
            <a:spAutoFit/>
          </a:bodyPr>
          <a:lstStyle/>
          <a:p>
            <a:pPr algn="ctr">
              <a:defRPr/>
            </a:pPr>
            <a:r>
              <a:rPr lang="pl-PL" altLang="pl-PL" sz="2800" dirty="0"/>
              <a:t>Legalne </a:t>
            </a:r>
            <a:r>
              <a:rPr lang="pl-PL" altLang="pl-PL" sz="2800" dirty="0"/>
              <a:t>pozyskanie z </a:t>
            </a:r>
            <a:r>
              <a:rPr lang="pl-PL" altLang="pl-PL" sz="2800" dirty="0"/>
              <a:t>UE</a:t>
            </a:r>
            <a:endParaRPr lang="pl-PL" sz="2800" dirty="0"/>
          </a:p>
        </p:txBody>
      </p:sp>
      <p:sp>
        <p:nvSpPr>
          <p:cNvPr id="2" name="pole tekstowe 1"/>
          <p:cNvSpPr txBox="1">
            <a:spLocks noChangeArrowheads="1"/>
          </p:cNvSpPr>
          <p:nvPr/>
        </p:nvSpPr>
        <p:spPr bwMode="auto">
          <a:xfrm>
            <a:off x="893763" y="4106863"/>
            <a:ext cx="4619625" cy="2308225"/>
          </a:xfrm>
          <a:prstGeom prst="rect">
            <a:avLst/>
          </a:prstGeom>
          <a:solidFill>
            <a:srgbClr val="FF9900"/>
          </a:solidFill>
          <a:ln w="9525">
            <a:noFill/>
            <a:miter lim="800000"/>
            <a:headEnd/>
            <a:tailEnd/>
          </a:ln>
        </p:spPr>
        <p:txBody>
          <a:bodyPr>
            <a:spAutoFit/>
          </a:bodyPr>
          <a:lstStyle/>
          <a:p>
            <a:r>
              <a:rPr lang="pl-PL"/>
              <a:t>W różnych krajach mogą być to różne organy w zależności od wewnętrznych przepisów prawa. W przypadkach zaistnienia takiej sytuacji należy zwrócić się o weryfikację takiego dokumentu za pośrednictwem organu administracyjnego CITES w Polsce – Ministerstwa Klimatu i Środowiska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3"/>
          <p:cNvSpPr>
            <a:spLocks noGrp="1" noChangeArrowheads="1"/>
          </p:cNvSpPr>
          <p:nvPr>
            <p:ph type="body" idx="1"/>
          </p:nvPr>
        </p:nvSpPr>
        <p:spPr>
          <a:xfrm>
            <a:off x="946150" y="2071688"/>
            <a:ext cx="7740650" cy="4498975"/>
          </a:xfrm>
        </p:spPr>
        <p:txBody>
          <a:bodyPr/>
          <a:lstStyle/>
          <a:p>
            <a:pPr algn="ctr">
              <a:lnSpc>
                <a:spcPct val="90000"/>
              </a:lnSpc>
              <a:buFontTx/>
              <a:buNone/>
            </a:pPr>
            <a:r>
              <a:rPr lang="pl-PL" altLang="pl-PL" u="sng" smtClean="0">
                <a:solidFill>
                  <a:srgbClr val="FF0000"/>
                </a:solidFill>
              </a:rPr>
              <a:t>Pochodzenie z hodowli w UE</a:t>
            </a:r>
          </a:p>
          <a:p>
            <a:pPr algn="ctr">
              <a:lnSpc>
                <a:spcPct val="90000"/>
              </a:lnSpc>
              <a:buFontTx/>
              <a:buNone/>
            </a:pPr>
            <a:endParaRPr lang="pl-PL" altLang="pl-PL" u="sng" smtClean="0"/>
          </a:p>
          <a:p>
            <a:pPr algn="ctr">
              <a:lnSpc>
                <a:spcPct val="90000"/>
              </a:lnSpc>
              <a:buFontTx/>
              <a:buNone/>
            </a:pPr>
            <a:r>
              <a:rPr lang="pl-PL" altLang="pl-PL" u="sng" smtClean="0"/>
              <a:t>status pochodzenia hodowlanego</a:t>
            </a:r>
          </a:p>
          <a:p>
            <a:pPr algn="ctr">
              <a:lnSpc>
                <a:spcPct val="90000"/>
              </a:lnSpc>
              <a:buFontTx/>
              <a:buNone/>
            </a:pPr>
            <a:endParaRPr lang="pl-PL" altLang="pl-PL" u="sng" smtClean="0"/>
          </a:p>
          <a:p>
            <a:pPr algn="ctr">
              <a:lnSpc>
                <a:spcPct val="90000"/>
              </a:lnSpc>
              <a:buFontTx/>
              <a:buNone/>
            </a:pPr>
            <a:r>
              <a:rPr lang="pl-PL" altLang="pl-PL" smtClean="0"/>
              <a:t>art. 54 rozporządzenia Komicji 865/2006</a:t>
            </a:r>
          </a:p>
          <a:p>
            <a:pPr algn="ctr">
              <a:lnSpc>
                <a:spcPct val="90000"/>
              </a:lnSpc>
              <a:buFontTx/>
              <a:buNone/>
            </a:pPr>
            <a:r>
              <a:rPr lang="pl-PL" altLang="pl-PL" sz="2800" smtClean="0"/>
              <a:t>okaz jest uznany za urodzony w hodowli gdy organ zarządzający CITES w porozumieniu</a:t>
            </a:r>
            <a:br>
              <a:rPr lang="pl-PL" altLang="pl-PL" sz="2800" smtClean="0"/>
            </a:br>
            <a:r>
              <a:rPr lang="pl-PL" altLang="pl-PL" sz="2800" smtClean="0"/>
              <a:t>z organem naukowym (PROP)</a:t>
            </a:r>
            <a:br>
              <a:rPr lang="pl-PL" altLang="pl-PL" sz="2800" smtClean="0"/>
            </a:br>
            <a:r>
              <a:rPr lang="pl-PL" altLang="pl-PL" sz="2800" smtClean="0"/>
              <a:t>jest przekonany o spełnieniu warunków</a:t>
            </a:r>
            <a:br>
              <a:rPr lang="pl-PL" altLang="pl-PL" sz="2800" smtClean="0"/>
            </a:br>
            <a:r>
              <a:rPr lang="pl-PL" altLang="pl-PL" sz="2800" smtClean="0"/>
              <a:t>art. 54 </a:t>
            </a:r>
            <a:endParaRPr lang="pl-PL" altLang="pl-PL" u="sng" smtClean="0"/>
          </a:p>
        </p:txBody>
      </p:sp>
      <p:sp>
        <p:nvSpPr>
          <p:cNvPr id="5" name="pole tekstowe 4"/>
          <p:cNvSpPr txBox="1"/>
          <p:nvPr/>
        </p:nvSpPr>
        <p:spPr>
          <a:xfrm>
            <a:off x="2162175" y="571500"/>
            <a:ext cx="6438900" cy="523875"/>
          </a:xfrm>
          <a:prstGeom prst="rect">
            <a:avLst/>
          </a:prstGeom>
        </p:spPr>
        <p:style>
          <a:lnRef idx="1">
            <a:schemeClr val="accent1"/>
          </a:lnRef>
          <a:fillRef idx="2">
            <a:schemeClr val="accent1"/>
          </a:fillRef>
          <a:effectRef idx="1">
            <a:schemeClr val="accent1"/>
          </a:effectRef>
          <a:fontRef idx="minor">
            <a:schemeClr val="dk1"/>
          </a:fontRef>
        </p:style>
        <p:txBody>
          <a:bodyPr>
            <a:spAutoFit/>
          </a:bodyPr>
          <a:lstStyle/>
          <a:p>
            <a:pPr algn="ctr">
              <a:defRPr/>
            </a:pPr>
            <a:r>
              <a:rPr lang="pl-PL" altLang="pl-PL" sz="2800" dirty="0"/>
              <a:t>Legalne </a:t>
            </a:r>
            <a:r>
              <a:rPr lang="pl-PL" altLang="pl-PL" sz="2800" dirty="0"/>
              <a:t>pochodzenie z hodowli </a:t>
            </a:r>
            <a:r>
              <a:rPr lang="pl-PL" altLang="pl-PL" sz="2800" dirty="0"/>
              <a:t>do UE</a:t>
            </a:r>
            <a:endParaRPr lang="pl-PL" sz="2800" dirty="0"/>
          </a:p>
        </p:txBody>
      </p:sp>
      <p:sp>
        <p:nvSpPr>
          <p:cNvPr id="2" name="pole tekstowe 1"/>
          <p:cNvSpPr txBox="1">
            <a:spLocks noChangeArrowheads="1"/>
          </p:cNvSpPr>
          <p:nvPr/>
        </p:nvSpPr>
        <p:spPr bwMode="auto">
          <a:xfrm>
            <a:off x="3960813" y="2757488"/>
            <a:ext cx="5048250" cy="4211637"/>
          </a:xfrm>
          <a:prstGeom prst="rect">
            <a:avLst/>
          </a:prstGeom>
          <a:solidFill>
            <a:srgbClr val="FF9900"/>
          </a:solidFill>
          <a:ln w="9525">
            <a:noFill/>
            <a:miter lim="800000"/>
            <a:headEnd/>
            <a:tailEnd/>
          </a:ln>
        </p:spPr>
        <p:txBody>
          <a:bodyPr>
            <a:spAutoFit/>
          </a:bodyPr>
          <a:lstStyle/>
          <a:p>
            <a:r>
              <a:rPr lang="pl-PL"/>
              <a:t>Zgodnie z przepisami okazy CITES mają status urodzonych w hodowli tylko wówczas gdy są spełnione warunki określone w art. 54 rozp. 865/2006. Może to być weryfikowane w każdym przypadku poprzez wystąpienie do Ministerstwa Klimatu i Środowiska wskazanego jako jedyny organ, który o tym decyduje lub w przypadku wskazania przez Ministerstwo Klimatu i Środowiska trybu w jakim ma następować weryfikacja i kto ma to robić. Na chwilę obecną nie istnieje kompleksowe rozwiązanie tego problemu, dlatego Ministerstwo Klimatu i Środowiska pozostaje jedynym władnym organem do określenia spełnienia warunków art. 54.</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3"/>
          <p:cNvSpPr>
            <a:spLocks noGrp="1" noChangeArrowheads="1"/>
          </p:cNvSpPr>
          <p:nvPr>
            <p:ph type="body" idx="1"/>
          </p:nvPr>
        </p:nvSpPr>
        <p:spPr>
          <a:xfrm>
            <a:off x="1222375" y="1819275"/>
            <a:ext cx="7656513" cy="4886325"/>
          </a:xfrm>
        </p:spPr>
        <p:txBody>
          <a:bodyPr/>
          <a:lstStyle/>
          <a:p>
            <a:pPr algn="ctr">
              <a:buFontTx/>
              <a:buNone/>
            </a:pPr>
            <a:r>
              <a:rPr lang="pl-PL" altLang="pl-PL" sz="2800" smtClean="0"/>
              <a:t>Potwierdzeniem </a:t>
            </a:r>
            <a:r>
              <a:rPr lang="pl-PL" altLang="pl-PL" sz="2800" u="sng" smtClean="0">
                <a:solidFill>
                  <a:srgbClr val="FF0000"/>
                </a:solidFill>
              </a:rPr>
              <a:t>faktu urodzenia</a:t>
            </a:r>
            <a:r>
              <a:rPr lang="pl-PL" altLang="pl-PL" sz="2800" smtClean="0">
                <a:solidFill>
                  <a:srgbClr val="FF0000"/>
                </a:solidFill>
              </a:rPr>
              <a:t> </a:t>
            </a:r>
            <a:r>
              <a:rPr lang="pl-PL" altLang="pl-PL" sz="2800" smtClean="0"/>
              <a:t>w niewoli jest dokument wydany przez POWIATOWEGO LEKARZA WETERYNARII</a:t>
            </a:r>
          </a:p>
          <a:p>
            <a:pPr>
              <a:buFontTx/>
              <a:buNone/>
            </a:pPr>
            <a:endParaRPr lang="pl-PL" altLang="pl-PL" smtClean="0"/>
          </a:p>
          <a:p>
            <a:pPr algn="ctr">
              <a:buFontTx/>
              <a:buNone/>
            </a:pPr>
            <a:r>
              <a:rPr lang="pl-PL" altLang="pl-PL" sz="2800" b="1" smtClean="0">
                <a:solidFill>
                  <a:srgbClr val="FF0000"/>
                </a:solidFill>
              </a:rPr>
              <a:t>UWAGA!</a:t>
            </a:r>
          </a:p>
          <a:p>
            <a:pPr algn="ctr">
              <a:buFontTx/>
              <a:buNone/>
            </a:pPr>
            <a:r>
              <a:rPr lang="pl-PL" altLang="pl-PL" sz="2800" b="1" smtClean="0"/>
              <a:t>ww. dokument nie jest potwierdzeniem legalności hodowli.</a:t>
            </a:r>
          </a:p>
          <a:p>
            <a:pPr algn="ctr">
              <a:buFontTx/>
              <a:buNone/>
            </a:pPr>
            <a:r>
              <a:rPr lang="pl-PL" altLang="pl-PL" sz="2800" b="1" smtClean="0"/>
              <a:t>Legana hodowla to taka, która spełnia warunki </a:t>
            </a:r>
            <a:r>
              <a:rPr lang="pl-PL" altLang="pl-PL" sz="2800" b="1" smtClean="0">
                <a:solidFill>
                  <a:srgbClr val="FF0000"/>
                </a:solidFill>
              </a:rPr>
              <a:t>art. 54 rozporządzenia 865/2006</a:t>
            </a:r>
          </a:p>
        </p:txBody>
      </p:sp>
      <p:sp>
        <p:nvSpPr>
          <p:cNvPr id="3" name="pole tekstowe 2"/>
          <p:cNvSpPr txBox="1"/>
          <p:nvPr/>
        </p:nvSpPr>
        <p:spPr>
          <a:xfrm>
            <a:off x="2152650" y="469900"/>
            <a:ext cx="6210300" cy="523875"/>
          </a:xfrm>
          <a:prstGeom prst="rect">
            <a:avLst/>
          </a:prstGeom>
        </p:spPr>
        <p:style>
          <a:lnRef idx="1">
            <a:schemeClr val="accent1"/>
          </a:lnRef>
          <a:fillRef idx="2">
            <a:schemeClr val="accent1"/>
          </a:fillRef>
          <a:effectRef idx="1">
            <a:schemeClr val="accent1"/>
          </a:effectRef>
          <a:fontRef idx="minor">
            <a:schemeClr val="dk1"/>
          </a:fontRef>
        </p:style>
        <p:txBody>
          <a:bodyPr>
            <a:spAutoFit/>
          </a:bodyPr>
          <a:lstStyle/>
          <a:p>
            <a:pPr algn="ctr">
              <a:defRPr/>
            </a:pPr>
            <a:r>
              <a:rPr lang="pl-PL" sz="2800" b="1" dirty="0"/>
              <a:t>Pochodzenie z hodowli w UE</a:t>
            </a:r>
          </a:p>
        </p:txBody>
      </p:sp>
      <p:sp>
        <p:nvSpPr>
          <p:cNvPr id="2" name="pole tekstowe 1"/>
          <p:cNvSpPr txBox="1">
            <a:spLocks noChangeArrowheads="1"/>
          </p:cNvSpPr>
          <p:nvPr/>
        </p:nvSpPr>
        <p:spPr bwMode="auto">
          <a:xfrm>
            <a:off x="1222375" y="3581400"/>
            <a:ext cx="5576888" cy="3140075"/>
          </a:xfrm>
          <a:prstGeom prst="rect">
            <a:avLst/>
          </a:prstGeom>
          <a:solidFill>
            <a:srgbClr val="FF9900"/>
          </a:solidFill>
          <a:ln w="9525">
            <a:noFill/>
            <a:miter lim="800000"/>
            <a:headEnd/>
            <a:tailEnd/>
          </a:ln>
        </p:spPr>
        <p:txBody>
          <a:bodyPr>
            <a:spAutoFit/>
          </a:bodyPr>
          <a:lstStyle/>
          <a:p>
            <a:r>
              <a:rPr lang="pl-PL"/>
              <a:t>W obrocie wewnątrzwspólnotowym pojawiają się wielokrotnie dokumenty wydane przez Powiatowych Lekarzy Weterynarii stwierdzające fakt urodzenia</a:t>
            </a:r>
            <a:br>
              <a:rPr lang="pl-PL"/>
            </a:br>
            <a:r>
              <a:rPr lang="pl-PL"/>
              <a:t>w niewoli. Taki dokument nie stanowi dowodu legalnego pochodzenia ponieważ nie obejmuje weryfikacji legalności pochodzenia stada rodzicielskiego. Okazy urodzone z rodziców np. przemyconych będą miały status nielegalny. Powiatowy lekarz Weterynarii nie posiada także kompetencji do weryfikacji spełniania warunków określonych w art. 54.</a:t>
            </a:r>
          </a:p>
        </p:txBody>
      </p:sp>
      <p:sp>
        <p:nvSpPr>
          <p:cNvPr id="4" name="pole tekstowe 3"/>
          <p:cNvSpPr txBox="1">
            <a:spLocks noChangeArrowheads="1"/>
          </p:cNvSpPr>
          <p:nvPr/>
        </p:nvSpPr>
        <p:spPr bwMode="auto">
          <a:xfrm>
            <a:off x="2232025" y="3130550"/>
            <a:ext cx="6796088" cy="3138488"/>
          </a:xfrm>
          <a:prstGeom prst="rect">
            <a:avLst/>
          </a:prstGeom>
          <a:solidFill>
            <a:srgbClr val="92D050"/>
          </a:solidFill>
          <a:ln w="9525">
            <a:noFill/>
            <a:miter lim="800000"/>
            <a:headEnd/>
            <a:tailEnd/>
          </a:ln>
        </p:spPr>
        <p:txBody>
          <a:bodyPr>
            <a:spAutoFit/>
          </a:bodyPr>
          <a:lstStyle/>
          <a:p>
            <a:r>
              <a:rPr lang="pl-PL"/>
              <a:t>Ważne</a:t>
            </a:r>
          </a:p>
          <a:p>
            <a:r>
              <a:rPr lang="pl-PL"/>
              <a:t>Przepisy ustawy o ochronie przyrody nakładają obowiązek rejestracji żywych okazów CITES będących kręgowcami. Dotyczy to osób fizycznych. Rejestracji dokonuje właściwy Starosta ze względu na miejsce przetrzymywania okazu. Rejestracja jest wewnętrznym polskim przepisem i dotyczy czynności formalnej. Rejestracja w Starostwie w żaden sposób nie legalizuje pochodzenia okazu a dokument rejestracyjny nie jest dokumentem legalności pochodzenia i nie jest brany pod uwagę w przypadku weryfikacji tego faktu w przypadku zaistnienia czynu zabronionego jakim jest kupno lub sprzedaż.</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ytuł 3"/>
          <p:cNvSpPr txBox="1">
            <a:spLocks noGrp="1"/>
          </p:cNvSpPr>
          <p:nvPr>
            <p:ph type="title"/>
          </p:nvPr>
        </p:nvSpPr>
        <p:spPr>
          <a:xfrm>
            <a:off x="2520950" y="584200"/>
            <a:ext cx="6165850" cy="523875"/>
          </a:xfrm>
        </p:spPr>
        <p:style>
          <a:lnRef idx="1">
            <a:schemeClr val="accent1"/>
          </a:lnRef>
          <a:fillRef idx="2">
            <a:schemeClr val="accent1"/>
          </a:fillRef>
          <a:effectRef idx="1">
            <a:schemeClr val="accent1"/>
          </a:effectRef>
          <a:fontRef idx="minor">
            <a:schemeClr val="dk1"/>
          </a:fontRef>
        </p:style>
        <p:txBody>
          <a:bodyPr>
            <a:spAutoFit/>
          </a:bodyPr>
          <a:lstStyle/>
          <a:p>
            <a:pPr>
              <a:defRPr/>
            </a:pPr>
            <a:r>
              <a:rPr lang="pl-PL" sz="2800" b="1" dirty="0" smtClean="0"/>
              <a:t>Przepisy karne</a:t>
            </a:r>
            <a:endParaRPr lang="pl-PL" sz="2800" b="1" dirty="0"/>
          </a:p>
        </p:txBody>
      </p:sp>
      <p:sp>
        <p:nvSpPr>
          <p:cNvPr id="40962" name="pole tekstowe 4"/>
          <p:cNvSpPr txBox="1">
            <a:spLocks noChangeArrowheads="1"/>
          </p:cNvSpPr>
          <p:nvPr/>
        </p:nvSpPr>
        <p:spPr bwMode="auto">
          <a:xfrm>
            <a:off x="1285875" y="1779588"/>
            <a:ext cx="7400925" cy="1200150"/>
          </a:xfrm>
          <a:prstGeom prst="rect">
            <a:avLst/>
          </a:prstGeom>
          <a:noFill/>
          <a:ln w="9525">
            <a:noFill/>
            <a:miter lim="800000"/>
            <a:headEnd/>
            <a:tailEnd/>
          </a:ln>
        </p:spPr>
        <p:txBody>
          <a:bodyPr>
            <a:spAutoFit/>
          </a:bodyPr>
          <a:lstStyle/>
          <a:p>
            <a:r>
              <a:rPr lang="pl-PL"/>
              <a:t>Naruszenie przepisów postanowień CITES, wdrożonych przez rozporządzenia UE w tym zakresie, czyli zakazy i ograniczenia w stosunku do gatunków zagrożonych wyginięciem, zostały określone w ustawie o ochronie - </a:t>
            </a:r>
            <a:r>
              <a:rPr lang="pl-PL" b="1"/>
              <a:t>art. 128 ustawy o ochronie przyrody</a:t>
            </a:r>
            <a:r>
              <a:rPr lang="pl-PL"/>
              <a:t>. </a:t>
            </a:r>
          </a:p>
        </p:txBody>
      </p:sp>
      <p:sp>
        <p:nvSpPr>
          <p:cNvPr id="7" name="pole tekstowe 6"/>
          <p:cNvSpPr txBox="1">
            <a:spLocks noChangeArrowheads="1"/>
          </p:cNvSpPr>
          <p:nvPr/>
        </p:nvSpPr>
        <p:spPr bwMode="auto">
          <a:xfrm>
            <a:off x="1409700" y="3171825"/>
            <a:ext cx="5226050" cy="3322638"/>
          </a:xfrm>
          <a:prstGeom prst="rect">
            <a:avLst/>
          </a:prstGeom>
          <a:noFill/>
          <a:ln w="9525">
            <a:noFill/>
            <a:miter lim="800000"/>
            <a:headEnd/>
            <a:tailEnd/>
          </a:ln>
        </p:spPr>
        <p:txBody>
          <a:bodyPr>
            <a:spAutoFit/>
          </a:bodyPr>
          <a:lstStyle/>
          <a:p>
            <a:r>
              <a:rPr lang="pl-PL" sz="1000" b="1"/>
              <a:t>Art. 128. </a:t>
            </a:r>
            <a:r>
              <a:rPr lang="pl-PL" sz="1000"/>
              <a:t>Kto: </a:t>
            </a:r>
          </a:p>
          <a:p>
            <a:r>
              <a:rPr lang="pl-PL" sz="1000"/>
              <a:t>1) bez dokumentu wymaganego na podstawie przepisów, o których mowa w art. 61 ust. 1, lub wbrew jego warunkom przewozi przez granicę Unii Europejskiej okaz gatunku podlegającego ochronie na podstawie przepisów, o których mowa w art. 61 ust. 1, </a:t>
            </a:r>
          </a:p>
          <a:p>
            <a:r>
              <a:rPr lang="pl-PL" sz="1000"/>
              <a:t>2) narusza przepisy prawa Unii Europejskiej dotyczące ochrony gatunków dziko żyjących zwierząt i roślin w zakresie regulacji obrotu nimi poprzez: </a:t>
            </a:r>
          </a:p>
          <a:p>
            <a:r>
              <a:rPr lang="pl-PL" sz="1000"/>
              <a:t>a) nieprzedkładanie zgłoszenia importowego, </a:t>
            </a:r>
          </a:p>
          <a:p>
            <a:r>
              <a:rPr lang="pl-PL" sz="1000"/>
              <a:t>b) używanie okazów określonych gatunków w innym celu niż wskazany w zezwoleniu importowym, </a:t>
            </a:r>
          </a:p>
          <a:p>
            <a:r>
              <a:rPr lang="pl-PL" sz="1000"/>
              <a:t>c) korzystanie w sposób nieuprawniony ze zwolnień od nakazów przy dokonywaniu obrotu sztucznie rozmnożonymi roślinami, ©Kancelaria Sejmu s. 143/150 </a:t>
            </a:r>
          </a:p>
          <a:p>
            <a:r>
              <a:rPr lang="pl-PL" sz="1000"/>
              <a:t>22.01.2021 </a:t>
            </a:r>
          </a:p>
          <a:p>
            <a:endParaRPr lang="pl-PL" sz="1000"/>
          </a:p>
          <a:p>
            <a:r>
              <a:rPr lang="pl-PL" sz="1000"/>
              <a:t>d) oferowanie zbycia lub nabycia, nabywanie lub pozyskiwanie, używanie lub wystawianie publicznie w celach zarobkowych, zbywanie, przetrzymywanie lub przewożenie w celu zbycia okazów określonych gatunków roślin lub zwierząt, </a:t>
            </a:r>
          </a:p>
          <a:p>
            <a:r>
              <a:rPr lang="pl-PL" sz="1000"/>
              <a:t>e) używanie zezwolenia albo świadectwa dla okazu innego niż ten, dla którego było ono wydane, </a:t>
            </a:r>
          </a:p>
          <a:p>
            <a:r>
              <a:rPr lang="pl-PL" sz="1000"/>
              <a:t>f) składanie wniosku o wydanie zezwolenia importowego, eksportowego, reeksportowego, lub świadectwa bez poinformowania o wcześniejszym odrzuceniu wniosku </a:t>
            </a:r>
          </a:p>
          <a:p>
            <a:r>
              <a:rPr lang="pl-PL" sz="1000" b="1">
                <a:solidFill>
                  <a:srgbClr val="FF0000"/>
                </a:solidFill>
              </a:rPr>
              <a:t>– podlega karze pozbawienia wolności od 3 miesięcy do lat 5. </a:t>
            </a:r>
          </a:p>
        </p:txBody>
      </p:sp>
      <p:sp>
        <p:nvSpPr>
          <p:cNvPr id="8" name="pole tekstowe 7"/>
          <p:cNvSpPr txBox="1">
            <a:spLocks noChangeArrowheads="1"/>
          </p:cNvSpPr>
          <p:nvPr/>
        </p:nvSpPr>
        <p:spPr bwMode="auto">
          <a:xfrm>
            <a:off x="1203325" y="3402013"/>
            <a:ext cx="6045200" cy="2862262"/>
          </a:xfrm>
          <a:prstGeom prst="rect">
            <a:avLst/>
          </a:prstGeom>
          <a:solidFill>
            <a:srgbClr val="FF9900"/>
          </a:solidFill>
          <a:ln w="9525">
            <a:noFill/>
            <a:miter lim="800000"/>
            <a:headEnd/>
            <a:tailEnd/>
          </a:ln>
        </p:spPr>
        <p:txBody>
          <a:bodyPr>
            <a:spAutoFit/>
          </a:bodyPr>
          <a:lstStyle/>
          <a:p>
            <a:r>
              <a:rPr lang="pl-PL"/>
              <a:t>Art. 128 odsyła do przepisów, o których mowa w art. 61, ust 1 ustawy tak więc wprost do rozporządzeń UE w tym zakresie czyli rozporządzenia Rady (WE) nr 338/97 z dnia 9 grudnia 1996 r. w sprawie ochrony gatunków dzikiej fauny i flory w drodze regulacji handlu nimi, oraz wszelkich innych wydanych na jego podstawie jak np. lista okazów CITES, która jest załącznikiem do ww. rozporządzenia i zmienia się cyklicznie w miarę wprowadzania w niej zmian.</a:t>
            </a:r>
          </a:p>
          <a:p>
            <a:endParaRPr lang="pl-PL"/>
          </a:p>
        </p:txBody>
      </p:sp>
      <p:sp>
        <p:nvSpPr>
          <p:cNvPr id="9" name="pole tekstowe 8"/>
          <p:cNvSpPr txBox="1">
            <a:spLocks noChangeArrowheads="1"/>
          </p:cNvSpPr>
          <p:nvPr/>
        </p:nvSpPr>
        <p:spPr bwMode="auto">
          <a:xfrm>
            <a:off x="3262313" y="2163763"/>
            <a:ext cx="5630862" cy="3937000"/>
          </a:xfrm>
          <a:prstGeom prst="rect">
            <a:avLst/>
          </a:prstGeom>
          <a:solidFill>
            <a:srgbClr val="92D050"/>
          </a:solidFill>
          <a:ln w="9525">
            <a:noFill/>
            <a:miter lim="800000"/>
            <a:headEnd/>
            <a:tailEnd/>
          </a:ln>
        </p:spPr>
        <p:txBody>
          <a:bodyPr>
            <a:spAutoFit/>
          </a:bodyPr>
          <a:lstStyle/>
          <a:p>
            <a:r>
              <a:rPr lang="pl-PL"/>
              <a:t>Ważne:</a:t>
            </a:r>
          </a:p>
          <a:p>
            <a:r>
              <a:rPr lang="pl-PL"/>
              <a:t>W przypadku orzeczenia przepadku na rzecz Skarbu Państwa okazu CITES, dyspozycje co do podmiotu utrzymującego okaz wydaje Minister właściwy do spraw środowiska. Należy też pamiętać, iż w przypadku okazów przywożonych do UE i zatrzymanych na granicy z powodu nielegalnego przewozu, nawet po orzeczeniu przepadku lub umorzeniu postępowania, na takich okazach ciążą należności celno-podatkowe związane z przywozem do UE. Okazy takie muszą zostać dopuszczone do obrotu zgodnie z przepisami celnymi. Nie mogą być oddane, zwrócone lub przekazane przed uregulowaniem formalności celnych.</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5" name="Obraz 3"/>
          <p:cNvPicPr>
            <a:picLocks noChangeAspect="1"/>
          </p:cNvPicPr>
          <p:nvPr/>
        </p:nvPicPr>
        <p:blipFill>
          <a:blip r:embed="rId2"/>
          <a:srcRect/>
          <a:stretch>
            <a:fillRect/>
          </a:stretch>
        </p:blipFill>
        <p:spPr bwMode="auto">
          <a:xfrm>
            <a:off x="2487613" y="382588"/>
            <a:ext cx="2035175" cy="1709737"/>
          </a:xfrm>
          <a:prstGeom prst="rect">
            <a:avLst/>
          </a:prstGeom>
          <a:noFill/>
          <a:ln w="9525">
            <a:noFill/>
            <a:miter lim="800000"/>
            <a:headEnd/>
            <a:tailEnd/>
          </a:ln>
        </p:spPr>
      </p:pic>
      <p:pic>
        <p:nvPicPr>
          <p:cNvPr id="41986" name="Obraz 5"/>
          <p:cNvPicPr>
            <a:picLocks noChangeAspect="1"/>
          </p:cNvPicPr>
          <p:nvPr/>
        </p:nvPicPr>
        <p:blipFill>
          <a:blip r:embed="rId3"/>
          <a:srcRect/>
          <a:stretch>
            <a:fillRect/>
          </a:stretch>
        </p:blipFill>
        <p:spPr bwMode="auto">
          <a:xfrm>
            <a:off x="4689475" y="1300163"/>
            <a:ext cx="1428750" cy="1276350"/>
          </a:xfrm>
          <a:prstGeom prst="rect">
            <a:avLst/>
          </a:prstGeom>
          <a:noFill/>
          <a:ln w="9525">
            <a:noFill/>
            <a:miter lim="800000"/>
            <a:headEnd/>
            <a:tailEnd/>
          </a:ln>
        </p:spPr>
      </p:pic>
      <p:pic>
        <p:nvPicPr>
          <p:cNvPr id="41987" name="Obraz 6"/>
          <p:cNvPicPr>
            <a:picLocks noChangeAspect="1"/>
          </p:cNvPicPr>
          <p:nvPr/>
        </p:nvPicPr>
        <p:blipFill>
          <a:blip r:embed="rId4"/>
          <a:srcRect/>
          <a:stretch>
            <a:fillRect/>
          </a:stretch>
        </p:blipFill>
        <p:spPr bwMode="auto">
          <a:xfrm>
            <a:off x="6991350" y="542925"/>
            <a:ext cx="1685925" cy="1770063"/>
          </a:xfrm>
          <a:prstGeom prst="rect">
            <a:avLst/>
          </a:prstGeom>
          <a:noFill/>
          <a:ln w="9525">
            <a:noFill/>
            <a:miter lim="800000"/>
            <a:headEnd/>
            <a:tailEnd/>
          </a:ln>
        </p:spPr>
      </p:pic>
      <p:pic>
        <p:nvPicPr>
          <p:cNvPr id="41988" name="Obraz 7"/>
          <p:cNvPicPr>
            <a:picLocks noChangeAspect="1"/>
          </p:cNvPicPr>
          <p:nvPr/>
        </p:nvPicPr>
        <p:blipFill>
          <a:blip r:embed="rId5"/>
          <a:srcRect/>
          <a:stretch>
            <a:fillRect/>
          </a:stretch>
        </p:blipFill>
        <p:spPr bwMode="auto">
          <a:xfrm>
            <a:off x="1381125" y="4879975"/>
            <a:ext cx="2203450" cy="1308100"/>
          </a:xfrm>
          <a:prstGeom prst="rect">
            <a:avLst/>
          </a:prstGeom>
          <a:noFill/>
          <a:ln w="9525">
            <a:noFill/>
            <a:miter lim="800000"/>
            <a:headEnd/>
            <a:tailEnd/>
          </a:ln>
        </p:spPr>
      </p:pic>
      <p:pic>
        <p:nvPicPr>
          <p:cNvPr id="41989" name="Obraz 8"/>
          <p:cNvPicPr>
            <a:picLocks noChangeAspect="1"/>
          </p:cNvPicPr>
          <p:nvPr/>
        </p:nvPicPr>
        <p:blipFill>
          <a:blip r:embed="rId6"/>
          <a:srcRect/>
          <a:stretch>
            <a:fillRect/>
          </a:stretch>
        </p:blipFill>
        <p:spPr bwMode="auto">
          <a:xfrm>
            <a:off x="6000750" y="4310063"/>
            <a:ext cx="2857500" cy="2447925"/>
          </a:xfrm>
          <a:prstGeom prst="rect">
            <a:avLst/>
          </a:prstGeom>
          <a:noFill/>
          <a:ln w="9525">
            <a:noFill/>
            <a:miter lim="800000"/>
            <a:headEnd/>
            <a:tailEnd/>
          </a:ln>
        </p:spPr>
      </p:pic>
      <p:pic>
        <p:nvPicPr>
          <p:cNvPr id="41990" name="Obraz 9"/>
          <p:cNvPicPr>
            <a:picLocks noChangeAspect="1"/>
          </p:cNvPicPr>
          <p:nvPr/>
        </p:nvPicPr>
        <p:blipFill>
          <a:blip r:embed="rId7"/>
          <a:srcRect/>
          <a:stretch>
            <a:fillRect/>
          </a:stretch>
        </p:blipFill>
        <p:spPr bwMode="auto">
          <a:xfrm>
            <a:off x="1381125" y="2444750"/>
            <a:ext cx="2354263" cy="2082800"/>
          </a:xfrm>
          <a:prstGeom prst="rect">
            <a:avLst/>
          </a:prstGeom>
          <a:noFill/>
          <a:ln w="9525">
            <a:noFill/>
            <a:miter lim="800000"/>
            <a:headEnd/>
            <a:tailEnd/>
          </a:ln>
        </p:spPr>
      </p:pic>
      <p:pic>
        <p:nvPicPr>
          <p:cNvPr id="41991" name="Obraz 10"/>
          <p:cNvPicPr>
            <a:picLocks noChangeAspect="1"/>
          </p:cNvPicPr>
          <p:nvPr/>
        </p:nvPicPr>
        <p:blipFill>
          <a:blip r:embed="rId8"/>
          <a:srcRect/>
          <a:stretch>
            <a:fillRect/>
          </a:stretch>
        </p:blipFill>
        <p:spPr bwMode="auto">
          <a:xfrm>
            <a:off x="4256088" y="2857500"/>
            <a:ext cx="2295525" cy="2236788"/>
          </a:xfrm>
          <a:prstGeom prst="rect">
            <a:avLst/>
          </a:prstGeom>
          <a:noFill/>
          <a:ln w="9525">
            <a:noFill/>
            <a:miter lim="800000"/>
            <a:headEnd/>
            <a:tailEnd/>
          </a:ln>
        </p:spPr>
      </p:pic>
      <p:pic>
        <p:nvPicPr>
          <p:cNvPr id="41992" name="Obraz 11"/>
          <p:cNvPicPr>
            <a:picLocks noChangeAspect="1"/>
          </p:cNvPicPr>
          <p:nvPr/>
        </p:nvPicPr>
        <p:blipFill>
          <a:blip r:embed="rId9"/>
          <a:srcRect/>
          <a:stretch>
            <a:fillRect/>
          </a:stretch>
        </p:blipFill>
        <p:spPr bwMode="auto">
          <a:xfrm>
            <a:off x="6680200" y="2638425"/>
            <a:ext cx="2308225" cy="1547813"/>
          </a:xfrm>
          <a:prstGeom prst="rect">
            <a:avLst/>
          </a:prstGeom>
          <a:noFill/>
          <a:ln w="9525">
            <a:noFill/>
            <a:miter lim="800000"/>
            <a:headEnd/>
            <a:tailEnd/>
          </a:ln>
        </p:spPr>
      </p:pic>
      <p:pic>
        <p:nvPicPr>
          <p:cNvPr id="41993" name="Obraz 12"/>
          <p:cNvPicPr>
            <a:picLocks noChangeAspect="1"/>
          </p:cNvPicPr>
          <p:nvPr/>
        </p:nvPicPr>
        <p:blipFill>
          <a:blip r:embed="rId10"/>
          <a:srcRect/>
          <a:stretch>
            <a:fillRect/>
          </a:stretch>
        </p:blipFill>
        <p:spPr bwMode="auto">
          <a:xfrm>
            <a:off x="4213225" y="5376863"/>
            <a:ext cx="952500" cy="952500"/>
          </a:xfrm>
          <a:prstGeom prst="rect">
            <a:avLst/>
          </a:prstGeom>
          <a:noFill/>
          <a:ln w="9525">
            <a:noFill/>
            <a:miter lim="800000"/>
            <a:headEnd/>
            <a:tailEnd/>
          </a:ln>
        </p:spPr>
      </p:pic>
      <p:sp>
        <p:nvSpPr>
          <p:cNvPr id="14" name="pole tekstowe 13"/>
          <p:cNvSpPr txBox="1"/>
          <p:nvPr/>
        </p:nvSpPr>
        <p:spPr>
          <a:xfrm>
            <a:off x="2482850" y="2063750"/>
            <a:ext cx="5972175" cy="2835275"/>
          </a:xfrm>
          <a:prstGeom prst="rect">
            <a:avLst/>
          </a:prstGeom>
          <a:solidFill>
            <a:schemeClr val="bg1">
              <a:lumMod val="75000"/>
            </a:schemeClr>
          </a:solidFill>
        </p:spPr>
        <p:txBody>
          <a:bodyPr>
            <a:spAutoFit/>
          </a:bodyPr>
          <a:lstStyle/>
          <a:p>
            <a:pPr algn="ctr"/>
            <a:r>
              <a:rPr lang="pl-PL" sz="2000">
                <a:solidFill>
                  <a:srgbClr val="006600"/>
                </a:solidFill>
              </a:rPr>
              <a:t>prezentację przygotował</a:t>
            </a:r>
          </a:p>
          <a:p>
            <a:pPr algn="ctr"/>
            <a:r>
              <a:rPr lang="pl-PL" sz="2000">
                <a:solidFill>
                  <a:srgbClr val="FF0000"/>
                </a:solidFill>
              </a:rPr>
              <a:t>Rafał Tusiński</a:t>
            </a:r>
          </a:p>
          <a:p>
            <a:pPr algn="ctr"/>
            <a:r>
              <a:rPr lang="pl-PL" sz="2000">
                <a:solidFill>
                  <a:srgbClr val="006600"/>
                </a:solidFill>
              </a:rPr>
              <a:t>ekspert  Służby Celno-Skarbowej</a:t>
            </a:r>
          </a:p>
          <a:p>
            <a:pPr algn="ctr"/>
            <a:r>
              <a:rPr lang="pl-PL" sz="2000">
                <a:solidFill>
                  <a:srgbClr val="006600"/>
                </a:solidFill>
              </a:rPr>
              <a:t>podkomisarz </a:t>
            </a:r>
          </a:p>
          <a:p>
            <a:pPr algn="ctr"/>
            <a:r>
              <a:rPr lang="pl-PL" sz="2000">
                <a:solidFill>
                  <a:srgbClr val="006600"/>
                </a:solidFill>
              </a:rPr>
              <a:t>Departament Ceł</a:t>
            </a:r>
          </a:p>
          <a:p>
            <a:pPr algn="ctr"/>
            <a:r>
              <a:rPr lang="pl-PL" sz="2000">
                <a:solidFill>
                  <a:srgbClr val="006600"/>
                </a:solidFill>
              </a:rPr>
              <a:t>Ministerstwo Finansów</a:t>
            </a:r>
          </a:p>
          <a:p>
            <a:pPr algn="ctr"/>
            <a:r>
              <a:rPr lang="pl-PL" sz="2000">
                <a:solidFill>
                  <a:srgbClr val="006600"/>
                </a:solidFill>
              </a:rPr>
              <a:t>biegły przysięgły przy Sądzie Okręgowym w Warszawie z zakresu ochrony gatunków zwierząt zagrożonych wyginięciem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5" name="Rectangle 5"/>
          <p:cNvSpPr>
            <a:spLocks noChangeArrowheads="1"/>
          </p:cNvSpPr>
          <p:nvPr/>
        </p:nvSpPr>
        <p:spPr bwMode="auto">
          <a:xfrm>
            <a:off x="1296988" y="188913"/>
            <a:ext cx="7523162" cy="6648450"/>
          </a:xfrm>
          <a:prstGeom prst="rect">
            <a:avLst/>
          </a:prstGeom>
          <a:noFill/>
          <a:ln>
            <a:noFill/>
          </a:ln>
          <a:effectLst/>
          <a:extLst>
            <a:ext uri="{909E8E84-426E-40DD-AFC4-6F175D3DCCD1}"/>
            <a:ext uri="{91240B29-F687-4F45-9708-019B960494DF}"/>
            <a:ext uri="{AF507438-7753-43E0-B8FC-AC1667EBCBE1}"/>
          </a:extLst>
        </p:spPr>
        <p:txBody>
          <a:bodyPr>
            <a:spAutoFit/>
          </a:bodyPr>
          <a:lstStyle/>
          <a:p>
            <a:pPr algn="ctr">
              <a:defRPr/>
            </a:pPr>
            <a:r>
              <a:rPr lang="pl-PL" altLang="pl-PL" sz="3600" dirty="0">
                <a:effectLst>
                  <a:outerShdw blurRad="38100" dist="38100" dir="2700000" algn="tl">
                    <a:srgbClr val="000000"/>
                  </a:outerShdw>
                </a:effectLst>
              </a:rPr>
              <a:t>Rozporządzenie 338/97</a:t>
            </a:r>
          </a:p>
          <a:p>
            <a:pPr algn="ctr">
              <a:defRPr/>
            </a:pPr>
            <a:endParaRPr lang="pl-PL" altLang="pl-PL" sz="3600" dirty="0">
              <a:effectLst>
                <a:outerShdw blurRad="38100" dist="38100" dir="2700000" algn="tl">
                  <a:srgbClr val="000000"/>
                </a:outerShdw>
              </a:effectLst>
            </a:endParaRPr>
          </a:p>
          <a:p>
            <a:pPr algn="ctr">
              <a:defRPr/>
            </a:pPr>
            <a:r>
              <a:rPr lang="pl-PL" altLang="pl-PL" sz="6000" dirty="0">
                <a:solidFill>
                  <a:srgbClr val="FF0000"/>
                </a:solidFill>
                <a:effectLst>
                  <a:outerShdw blurRad="38100" dist="38100" dir="2700000" algn="tl">
                    <a:srgbClr val="000000"/>
                  </a:outerShdw>
                </a:effectLst>
              </a:rPr>
              <a:t>„OKAZ CITES”</a:t>
            </a:r>
          </a:p>
          <a:p>
            <a:pPr algn="ctr">
              <a:defRPr/>
            </a:pPr>
            <a:endParaRPr lang="pl-PL" altLang="pl-PL" dirty="0">
              <a:effectLst>
                <a:outerShdw blurRad="38100" dist="38100" dir="2700000" algn="tl">
                  <a:srgbClr val="000000"/>
                </a:outerShdw>
              </a:effectLst>
            </a:endParaRPr>
          </a:p>
          <a:p>
            <a:pPr algn="ctr">
              <a:defRPr/>
            </a:pPr>
            <a:r>
              <a:rPr lang="pl-PL" altLang="pl-PL" dirty="0">
                <a:effectLst>
                  <a:outerShdw blurRad="38100" dist="38100" dir="2700000" algn="tl">
                    <a:srgbClr val="000000"/>
                  </a:outerShdw>
                </a:effectLst>
              </a:rPr>
              <a:t>Art. 2 lit. t)</a:t>
            </a:r>
            <a:r>
              <a:rPr lang="pl-PL" altLang="pl-PL" dirty="0"/>
              <a:t> </a:t>
            </a:r>
          </a:p>
          <a:p>
            <a:pPr algn="ctr">
              <a:defRPr/>
            </a:pPr>
            <a:endParaRPr lang="pl-PL" altLang="pl-PL" dirty="0"/>
          </a:p>
          <a:p>
            <a:pPr algn="ctr">
              <a:defRPr/>
            </a:pPr>
            <a:r>
              <a:rPr lang="pl-PL" sz="2400" dirty="0"/>
              <a:t>„okaz” oznacza każde zwierzę lub roślinę, żywe lub martwe, należące do gatunku </a:t>
            </a:r>
            <a:r>
              <a:rPr lang="pl-PL" sz="2400" dirty="0"/>
              <a:t>wymienionego</a:t>
            </a:r>
            <a:br>
              <a:rPr lang="pl-PL" sz="2400" dirty="0"/>
            </a:br>
            <a:r>
              <a:rPr lang="pl-PL" sz="2400" dirty="0"/>
              <a:t>w </a:t>
            </a:r>
            <a:r>
              <a:rPr lang="pl-PL" sz="2400" dirty="0"/>
              <a:t>załącznikach od A do D, każdą jego </a:t>
            </a:r>
            <a:r>
              <a:rPr lang="pl-PL" sz="2400" dirty="0"/>
              <a:t>część </a:t>
            </a:r>
            <a:r>
              <a:rPr lang="pl-PL" sz="2400" dirty="0"/>
              <a:t>lub produkt pochodny, zawarty w innych towarach lub nie oraz wszelkie inne </a:t>
            </a:r>
            <a:r>
              <a:rPr lang="pl-PL" sz="2400" dirty="0"/>
              <a:t>towary,</a:t>
            </a:r>
            <a:br>
              <a:rPr lang="pl-PL" sz="2400" dirty="0"/>
            </a:br>
            <a:r>
              <a:rPr lang="pl-PL" sz="2400" u="sng" dirty="0"/>
              <a:t>które zgodnie z </a:t>
            </a:r>
            <a:r>
              <a:rPr lang="pl-PL" sz="2400" u="sng" dirty="0"/>
              <a:t>dołączonym dokumentem, opakowaniem lub oznakowaniem lub </a:t>
            </a:r>
            <a:r>
              <a:rPr lang="pl-PL" sz="2400" u="sng" dirty="0"/>
              <a:t>etykietą,</a:t>
            </a:r>
            <a:br>
              <a:rPr lang="pl-PL" sz="2400" u="sng" dirty="0"/>
            </a:br>
            <a:r>
              <a:rPr lang="pl-PL" sz="2400" u="sng" dirty="0"/>
              <a:t>lub </a:t>
            </a:r>
            <a:r>
              <a:rPr lang="pl-PL" sz="2400" u="sng" dirty="0"/>
              <a:t>wszelkimi innymi okolicznościami </a:t>
            </a:r>
            <a:r>
              <a:rPr lang="pl-PL" sz="2400" b="1" u="sng" dirty="0">
                <a:solidFill>
                  <a:srgbClr val="FF0000"/>
                </a:solidFill>
              </a:rPr>
              <a:t>mają </a:t>
            </a:r>
            <a:r>
              <a:rPr lang="pl-PL" sz="2400" b="1" u="sng" dirty="0">
                <a:solidFill>
                  <a:srgbClr val="FF0000"/>
                </a:solidFill>
              </a:rPr>
              <a:t>zawierać lub zawierają części lub produkty pochodne zwierząt lub roślin należących do tych gatunków</a:t>
            </a:r>
            <a:r>
              <a:rPr lang="pl-PL" sz="2400" u="sng" dirty="0">
                <a:solidFill>
                  <a:srgbClr val="FF0000"/>
                </a:solidFill>
              </a:rPr>
              <a:t>…</a:t>
            </a:r>
            <a:endParaRPr lang="pl-PL" altLang="pl-PL" sz="2400" u="sng" dirty="0">
              <a:solidFill>
                <a:srgbClr val="FF0000"/>
              </a:solidFill>
            </a:endParaRPr>
          </a:p>
        </p:txBody>
      </p:sp>
      <p:sp>
        <p:nvSpPr>
          <p:cNvPr id="2" name="pole tekstowe 1"/>
          <p:cNvSpPr txBox="1"/>
          <p:nvPr/>
        </p:nvSpPr>
        <p:spPr>
          <a:xfrm>
            <a:off x="1223963" y="2776538"/>
            <a:ext cx="5445125" cy="3970337"/>
          </a:xfrm>
          <a:prstGeom prst="rect">
            <a:avLst/>
          </a:prstGeom>
          <a:solidFill>
            <a:srgbClr val="FF9900"/>
          </a:solidFill>
        </p:spPr>
        <p:txBody>
          <a:bodyPr>
            <a:spAutoFit/>
          </a:bodyPr>
          <a:lstStyle/>
          <a:p>
            <a:pPr>
              <a:defRPr/>
            </a:pPr>
            <a:r>
              <a:rPr lang="pl-PL" dirty="0"/>
              <a:t>Tak więc okazem CITES będzie:</a:t>
            </a:r>
          </a:p>
          <a:p>
            <a:pPr marL="285750" indent="-285750">
              <a:buFontTx/>
              <a:buChar char="-"/>
              <a:defRPr/>
            </a:pPr>
            <a:r>
              <a:rPr lang="pl-PL" dirty="0"/>
              <a:t>żywe zwierzę lub roślina,</a:t>
            </a:r>
          </a:p>
          <a:p>
            <a:pPr marL="285750" indent="-285750">
              <a:buFontTx/>
              <a:buChar char="-"/>
              <a:defRPr/>
            </a:pPr>
            <a:r>
              <a:rPr lang="pl-PL" dirty="0"/>
              <a:t>ich części,</a:t>
            </a:r>
          </a:p>
          <a:p>
            <a:pPr marL="285750" indent="-285750">
              <a:buFontTx/>
              <a:buChar char="-"/>
              <a:defRPr/>
            </a:pPr>
            <a:r>
              <a:rPr lang="pl-PL" dirty="0"/>
              <a:t>pochodne (np. wyciągi, roztwory wodne np. z roślin),</a:t>
            </a:r>
          </a:p>
          <a:p>
            <a:pPr marL="285750" indent="-285750">
              <a:buFontTx/>
              <a:buChar char="-"/>
              <a:defRPr/>
            </a:pPr>
            <a:r>
              <a:rPr lang="pl-PL" dirty="0"/>
              <a:t>części użyte do wyrobu gotowych produktów połączone z innymi materiałami,</a:t>
            </a:r>
          </a:p>
          <a:p>
            <a:pPr marL="285750" indent="-285750">
              <a:buFontTx/>
              <a:buChar char="-"/>
              <a:defRPr/>
            </a:pPr>
            <a:r>
              <a:rPr lang="pl-PL" dirty="0"/>
              <a:t>a także </a:t>
            </a:r>
            <a:r>
              <a:rPr lang="pl-PL" b="1" dirty="0">
                <a:solidFill>
                  <a:srgbClr val="FF0000"/>
                </a:solidFill>
              </a:rPr>
              <a:t>towary, które zgodnie z opisem zawierają lub mogą zawierać pochodne gatunków zagrożonych</a:t>
            </a:r>
            <a:r>
              <a:rPr lang="pl-PL" dirty="0"/>
              <a:t>.</a:t>
            </a:r>
          </a:p>
          <a:p>
            <a:pPr>
              <a:defRPr/>
            </a:pPr>
            <a:r>
              <a:rPr lang="pl-PL" dirty="0"/>
              <a:t>W stosunku do każdego okazu CITES spełniającego przedmiotową definicję stosuje się postanowienia Konwencji Waszyngtońskiej na podstawie przepisów UE.</a:t>
            </a:r>
            <a:endParaRPr lang="pl-PL" dirty="0"/>
          </a:p>
        </p:txBody>
      </p:sp>
      <p:sp>
        <p:nvSpPr>
          <p:cNvPr id="4" name="pole tekstowe 3"/>
          <p:cNvSpPr txBox="1">
            <a:spLocks noChangeArrowheads="1"/>
          </p:cNvSpPr>
          <p:nvPr/>
        </p:nvSpPr>
        <p:spPr bwMode="auto">
          <a:xfrm>
            <a:off x="3248025" y="3876675"/>
            <a:ext cx="5572125" cy="2838450"/>
          </a:xfrm>
          <a:prstGeom prst="rect">
            <a:avLst/>
          </a:prstGeom>
          <a:solidFill>
            <a:srgbClr val="92D050"/>
          </a:solidFill>
          <a:ln w="9525">
            <a:noFill/>
            <a:miter lim="800000"/>
            <a:headEnd/>
            <a:tailEnd/>
          </a:ln>
        </p:spPr>
        <p:txBody>
          <a:bodyPr>
            <a:spAutoFit/>
          </a:bodyPr>
          <a:lstStyle/>
          <a:p>
            <a:r>
              <a:rPr lang="pl-PL" b="1">
                <a:solidFill>
                  <a:schemeClr val="accent1"/>
                </a:solidFill>
              </a:rPr>
              <a:t>warto pamiętać:</a:t>
            </a:r>
          </a:p>
          <a:p>
            <a:r>
              <a:rPr lang="pl-PL"/>
              <a:t>Postanowienia CITES w UE dotyczą przewozu</a:t>
            </a:r>
            <a:br>
              <a:rPr lang="pl-PL"/>
            </a:br>
            <a:r>
              <a:rPr lang="pl-PL"/>
              <a:t>i obrotu okazów gatunków zagrożonych wyginięciem z powodów handlowych. Czyli towaru, na który jest popyt, który ktoś chce kupić. Sprzedaż towaru, który jest reklamowany jako zawierający gatunki zagrożone, powoduje takie samo zagrożenie dla gatunku, poprzez utrzymywanie się popytu jak na oryginalne produkty faktycznie zawierające pochodne.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ole tekstowe 1"/>
          <p:cNvSpPr txBox="1"/>
          <p:nvPr/>
        </p:nvSpPr>
        <p:spPr>
          <a:xfrm>
            <a:off x="665163" y="1393825"/>
            <a:ext cx="5545137" cy="2563813"/>
          </a:xfrm>
          <a:prstGeom prst="rect">
            <a:avLst/>
          </a:prstGeom>
          <a:solidFill>
            <a:srgbClr val="FF9900"/>
          </a:solidFill>
        </p:spPr>
        <p:txBody>
          <a:bodyPr>
            <a:spAutoFit/>
          </a:bodyPr>
          <a:lstStyle/>
          <a:p>
            <a:pPr algn="ctr"/>
            <a:r>
              <a:rPr lang="pl-PL"/>
              <a:t>Każdy przewóz przez granicę UE czyli przywóz, wywóz czy tranzyt odbywa się</a:t>
            </a:r>
            <a:br>
              <a:rPr lang="pl-PL"/>
            </a:br>
            <a:r>
              <a:rPr lang="pl-PL" b="1">
                <a:solidFill>
                  <a:srgbClr val="B5121B"/>
                </a:solidFill>
              </a:rPr>
              <a:t>wyłącznie na podstawie ważnych dokumentów CITES, wystawionych przed przekroczeniem granicy oraz w przypadku zgłoszenia się osoby dokonującej tej czynności do organu celno-skarbowego</a:t>
            </a:r>
            <a:r>
              <a:rPr lang="pl-PL" b="1">
                <a:solidFill>
                  <a:srgbClr val="FF0000"/>
                </a:solidFill>
              </a:rPr>
              <a:t>.</a:t>
            </a:r>
          </a:p>
          <a:p>
            <a:pPr algn="ctr"/>
            <a:r>
              <a:rPr lang="pl-PL"/>
              <a:t>Posiadanie dokumentów, ale nie zgłoszenie do odprawy jest naruszeniem przepisów.</a:t>
            </a:r>
          </a:p>
        </p:txBody>
      </p:sp>
      <p:sp>
        <p:nvSpPr>
          <p:cNvPr id="3" name="pole tekstowe 2"/>
          <p:cNvSpPr txBox="1"/>
          <p:nvPr/>
        </p:nvSpPr>
        <p:spPr>
          <a:xfrm>
            <a:off x="3981450" y="409575"/>
            <a:ext cx="2790825" cy="984250"/>
          </a:xfrm>
          <a:prstGeom prst="rect">
            <a:avLst/>
          </a:prstGeom>
          <a:noFill/>
        </p:spPr>
        <p:txBody>
          <a:bodyPr>
            <a:spAutoFit/>
          </a:bodyPr>
          <a:lstStyle/>
          <a:p>
            <a:pPr>
              <a:defRPr/>
            </a:pPr>
            <a:r>
              <a:rPr lang="pl-PL" sz="4000" b="1" dirty="0">
                <a:solidFill>
                  <a:srgbClr val="FF0000"/>
                </a:solidFill>
                <a:effectLst>
                  <a:outerShdw blurRad="38100" dist="38100" dir="2700000" algn="tl">
                    <a:srgbClr val="000000">
                      <a:alpha val="43137"/>
                    </a:srgbClr>
                  </a:outerShdw>
                </a:effectLst>
              </a:rPr>
              <a:t>UWAGA !!!</a:t>
            </a:r>
          </a:p>
          <a:p>
            <a:pPr>
              <a:defRPr/>
            </a:pPr>
            <a:endParaRPr lang="pl-PL" dirty="0"/>
          </a:p>
        </p:txBody>
      </p:sp>
      <p:pic>
        <p:nvPicPr>
          <p:cNvPr id="19459" name="Obraz 3"/>
          <p:cNvPicPr>
            <a:picLocks noChangeAspect="1"/>
          </p:cNvPicPr>
          <p:nvPr/>
        </p:nvPicPr>
        <p:blipFill>
          <a:blip r:embed="rId2"/>
          <a:srcRect/>
          <a:stretch>
            <a:fillRect/>
          </a:stretch>
        </p:blipFill>
        <p:spPr bwMode="auto">
          <a:xfrm>
            <a:off x="6210300" y="1393825"/>
            <a:ext cx="2171700" cy="2857500"/>
          </a:xfrm>
          <a:prstGeom prst="rect">
            <a:avLst/>
          </a:prstGeom>
          <a:noFill/>
          <a:ln w="9525">
            <a:noFill/>
            <a:miter lim="800000"/>
            <a:headEnd/>
            <a:tailEnd/>
          </a:ln>
        </p:spPr>
      </p:pic>
      <p:sp>
        <p:nvSpPr>
          <p:cNvPr id="5" name="pole tekstowe 4"/>
          <p:cNvSpPr txBox="1">
            <a:spLocks noChangeArrowheads="1"/>
          </p:cNvSpPr>
          <p:nvPr/>
        </p:nvSpPr>
        <p:spPr bwMode="auto">
          <a:xfrm>
            <a:off x="1398588" y="2557463"/>
            <a:ext cx="7497762" cy="2308225"/>
          </a:xfrm>
          <a:prstGeom prst="rect">
            <a:avLst/>
          </a:prstGeom>
          <a:solidFill>
            <a:srgbClr val="92D050"/>
          </a:solidFill>
          <a:ln w="9525">
            <a:noFill/>
            <a:miter lim="800000"/>
            <a:headEnd/>
            <a:tailEnd/>
          </a:ln>
        </p:spPr>
        <p:txBody>
          <a:bodyPr>
            <a:spAutoFit/>
          </a:bodyPr>
          <a:lstStyle/>
          <a:p>
            <a:r>
              <a:rPr lang="pl-PL"/>
              <a:t>Przykładowy przepis:</a:t>
            </a:r>
          </a:p>
          <a:p>
            <a:r>
              <a:rPr lang="pl-PL" i="1"/>
              <a:t>Artykuł 4 rozporządzenia 338/97</a:t>
            </a:r>
          </a:p>
          <a:p>
            <a:r>
              <a:rPr lang="pl-PL" b="1"/>
              <a:t>Wprowadzenie do Wspólnoty</a:t>
            </a:r>
          </a:p>
          <a:p>
            <a:r>
              <a:rPr lang="pl-PL"/>
              <a:t>1. Wprowadzenie do Wspólnoty okazów gatunków wymienionych w załączniku A podlega przeprowadzeniu niezbędnych kontroli</a:t>
            </a:r>
            <a:br>
              <a:rPr lang="pl-PL"/>
            </a:br>
            <a:r>
              <a:rPr lang="pl-PL"/>
              <a:t>i wymaga </a:t>
            </a:r>
            <a:r>
              <a:rPr lang="pl-PL" b="1">
                <a:solidFill>
                  <a:srgbClr val="FF0000"/>
                </a:solidFill>
              </a:rPr>
              <a:t>uprzedniego przedstawienia zezwolenia na przywóz </a:t>
            </a:r>
            <a:r>
              <a:rPr lang="pl-PL"/>
              <a:t>wydanego przez organ administracyjny Państwa Członkowskiego przeznaczenia w granicznym urzędzie celnym w miejscu wprowadzenia.</a:t>
            </a:r>
          </a:p>
        </p:txBody>
      </p:sp>
      <p:sp>
        <p:nvSpPr>
          <p:cNvPr id="6" name="pole tekstowe 5"/>
          <p:cNvSpPr txBox="1">
            <a:spLocks noChangeArrowheads="1"/>
          </p:cNvSpPr>
          <p:nvPr/>
        </p:nvSpPr>
        <p:spPr bwMode="auto">
          <a:xfrm>
            <a:off x="2581275" y="4278313"/>
            <a:ext cx="6315075" cy="1477962"/>
          </a:xfrm>
          <a:prstGeom prst="rect">
            <a:avLst/>
          </a:prstGeom>
          <a:solidFill>
            <a:srgbClr val="FF9900"/>
          </a:solidFill>
          <a:ln w="9525">
            <a:noFill/>
            <a:miter lim="800000"/>
            <a:headEnd/>
            <a:tailEnd/>
          </a:ln>
        </p:spPr>
        <p:txBody>
          <a:bodyPr>
            <a:spAutoFit/>
          </a:bodyPr>
          <a:lstStyle/>
          <a:p>
            <a:r>
              <a:rPr lang="pl-PL"/>
              <a:t>Przepisy UE określają także obowiązki osoby przewożącej okazy (Art. 22 rozporządzenia 865/2007) a także cały proces przedstawiania dokumentów do kontroli – np. w ww. art. „</a:t>
            </a:r>
            <a:r>
              <a:rPr lang="pl-PL" b="1"/>
              <a:t>Dokumenty składane przez importera w urzędzie celnym”.</a:t>
            </a:r>
            <a:endParaRPr lang="pl-PL"/>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ymbol zastępczy numeru slajdu 3"/>
          <p:cNvSpPr>
            <a:spLocks noGrp="1"/>
          </p:cNvSpPr>
          <p:nvPr>
            <p:ph type="sldNum" sz="quarter" idx="12"/>
          </p:nvPr>
        </p:nvSpPr>
        <p:spPr/>
        <p:txBody>
          <a:bodyPr/>
          <a:lstStyle/>
          <a:p>
            <a:pPr>
              <a:defRPr/>
            </a:pPr>
            <a:fld id="{713467CA-9490-47A0-B201-88D12825F271}" type="slidenum">
              <a:rPr lang="pl-PL" smtClean="0"/>
              <a:pPr>
                <a:defRPr/>
              </a:pPr>
              <a:t>5</a:t>
            </a:fld>
            <a:endParaRPr lang="pl-PL"/>
          </a:p>
        </p:txBody>
      </p:sp>
      <p:sp>
        <p:nvSpPr>
          <p:cNvPr id="14341" name="Prostokąt 4"/>
          <p:cNvSpPr>
            <a:spLocks noChangeArrowheads="1"/>
          </p:cNvSpPr>
          <p:nvPr/>
        </p:nvSpPr>
        <p:spPr bwMode="auto">
          <a:xfrm>
            <a:off x="3825875" y="2289175"/>
            <a:ext cx="5495925" cy="2678113"/>
          </a:xfrm>
          <a:prstGeom prst="rect">
            <a:avLst/>
          </a:prstGeom>
          <a:noFill/>
          <a:ln w="9525">
            <a:noFill/>
            <a:miter lim="800000"/>
            <a:headEnd/>
            <a:tailEnd/>
          </a:ln>
        </p:spPr>
        <p:txBody>
          <a:bodyPr>
            <a:spAutoFit/>
          </a:bodyPr>
          <a:lstStyle/>
          <a:p>
            <a:pPr algn="ctr"/>
            <a:r>
              <a:rPr lang="pl-PL" altLang="pl-PL" sz="2800"/>
              <a:t>art. 4 (338/97)</a:t>
            </a:r>
          </a:p>
          <a:p>
            <a:pPr algn="ctr"/>
            <a:endParaRPr lang="pl-PL" altLang="pl-PL" sz="2800"/>
          </a:p>
          <a:p>
            <a:pPr algn="ctr"/>
            <a:r>
              <a:rPr lang="pl-PL" altLang="pl-PL" sz="2800"/>
              <a:t>ust. 1 – okazy z aneksu A</a:t>
            </a:r>
          </a:p>
          <a:p>
            <a:pPr algn="ctr"/>
            <a:r>
              <a:rPr lang="pl-PL" altLang="pl-PL" sz="2800"/>
              <a:t>ust. 2 – okazy z aneksu B</a:t>
            </a:r>
          </a:p>
          <a:p>
            <a:pPr algn="ctr"/>
            <a:r>
              <a:rPr lang="pl-PL" altLang="pl-PL" sz="2800"/>
              <a:t>ust. 3 – okazy z aneksu C</a:t>
            </a:r>
          </a:p>
          <a:p>
            <a:pPr algn="ctr"/>
            <a:r>
              <a:rPr lang="pl-PL" altLang="pl-PL" sz="2800"/>
              <a:t>ust. 4 – okazy z aneksu D</a:t>
            </a:r>
          </a:p>
        </p:txBody>
      </p:sp>
      <p:sp>
        <p:nvSpPr>
          <p:cNvPr id="3" name="pole tekstowe 2"/>
          <p:cNvSpPr txBox="1"/>
          <p:nvPr/>
        </p:nvSpPr>
        <p:spPr>
          <a:xfrm>
            <a:off x="2590800" y="390525"/>
            <a:ext cx="5467350" cy="646113"/>
          </a:xfrm>
          <a:prstGeom prst="rect">
            <a:avLst/>
          </a:prstGeom>
        </p:spPr>
        <p:style>
          <a:lnRef idx="1">
            <a:schemeClr val="accent1"/>
          </a:lnRef>
          <a:fillRef idx="2">
            <a:schemeClr val="accent1"/>
          </a:fillRef>
          <a:effectRef idx="1">
            <a:schemeClr val="accent1"/>
          </a:effectRef>
          <a:fontRef idx="minor">
            <a:schemeClr val="dk1"/>
          </a:fontRef>
        </p:style>
        <p:txBody>
          <a:bodyPr>
            <a:spAutoFit/>
          </a:bodyPr>
          <a:lstStyle/>
          <a:p>
            <a:pPr algn="ctr">
              <a:defRPr/>
            </a:pPr>
            <a:r>
              <a:rPr lang="pl-PL" altLang="pl-PL" sz="3600" b="1" dirty="0"/>
              <a:t>Przywóz </a:t>
            </a:r>
            <a:r>
              <a:rPr lang="pl-PL" altLang="pl-PL" sz="3600" b="1" dirty="0"/>
              <a:t>okazów CITES</a:t>
            </a:r>
            <a:endParaRPr lang="pl-PL" sz="3600" b="1" dirty="0"/>
          </a:p>
        </p:txBody>
      </p:sp>
      <p:pic>
        <p:nvPicPr>
          <p:cNvPr id="20484" name="Obraz 1"/>
          <p:cNvPicPr>
            <a:picLocks noChangeAspect="1"/>
          </p:cNvPicPr>
          <p:nvPr/>
        </p:nvPicPr>
        <p:blipFill>
          <a:blip r:embed="rId2"/>
          <a:srcRect/>
          <a:stretch>
            <a:fillRect/>
          </a:stretch>
        </p:blipFill>
        <p:spPr bwMode="auto">
          <a:xfrm>
            <a:off x="1352550" y="2000250"/>
            <a:ext cx="3124200" cy="2095500"/>
          </a:xfrm>
          <a:prstGeom prst="rect">
            <a:avLst/>
          </a:prstGeom>
          <a:noFill/>
          <a:ln w="9525">
            <a:noFill/>
            <a:miter lim="800000"/>
            <a:headEnd/>
            <a:tailEnd/>
          </a:ln>
        </p:spPr>
      </p:pic>
      <p:sp>
        <p:nvSpPr>
          <p:cNvPr id="5" name="pole tekstowe 4"/>
          <p:cNvSpPr txBox="1">
            <a:spLocks noChangeArrowheads="1"/>
          </p:cNvSpPr>
          <p:nvPr/>
        </p:nvSpPr>
        <p:spPr bwMode="auto">
          <a:xfrm>
            <a:off x="1352550" y="4967288"/>
            <a:ext cx="4948238" cy="1739900"/>
          </a:xfrm>
          <a:prstGeom prst="rect">
            <a:avLst/>
          </a:prstGeom>
          <a:solidFill>
            <a:srgbClr val="FF9900"/>
          </a:solidFill>
          <a:ln w="9525">
            <a:noFill/>
            <a:miter lim="800000"/>
            <a:headEnd/>
            <a:tailEnd/>
          </a:ln>
        </p:spPr>
        <p:txBody>
          <a:bodyPr>
            <a:spAutoFit/>
          </a:bodyPr>
          <a:lstStyle/>
          <a:p>
            <a:r>
              <a:rPr lang="pl-PL"/>
              <a:t>Przedmiotowe przepisy określają obowiązek dla importera przedstawienia w granicznym urzędzie celnym </a:t>
            </a:r>
            <a:r>
              <a:rPr lang="pl-PL" b="1">
                <a:solidFill>
                  <a:srgbClr val="FF0000"/>
                </a:solidFill>
              </a:rPr>
              <a:t>zezwolenia CITES </a:t>
            </a:r>
            <a:r>
              <a:rPr lang="pl-PL"/>
              <a:t>na przywóz lub </a:t>
            </a:r>
            <a:r>
              <a:rPr lang="pl-PL" b="1">
                <a:solidFill>
                  <a:srgbClr val="FF0000"/>
                </a:solidFill>
              </a:rPr>
              <a:t>zawiadomienia o przywozie </a:t>
            </a:r>
            <a:r>
              <a:rPr lang="pl-PL"/>
              <a:t>okazów w zależności od gatunku przywożonego okazu</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14341">
                                            <p:txEl>
                                              <p:pRg st="2" end="2"/>
                                            </p:txEl>
                                          </p:spTgt>
                                        </p:tgtEl>
                                        <p:attrNameLst>
                                          <p:attrName>style.visibility</p:attrName>
                                        </p:attrNameLst>
                                      </p:cBhvr>
                                      <p:to>
                                        <p:strVal val="visible"/>
                                      </p:to>
                                    </p:set>
                                    <p:animEffect transition="in" filter="fade">
                                      <p:cBhvr>
                                        <p:cTn id="7" dur="1000"/>
                                        <p:tgtEl>
                                          <p:spTgt spid="14341">
                                            <p:txEl>
                                              <p:pRg st="2" end="2"/>
                                            </p:txEl>
                                          </p:spTgt>
                                        </p:tgtEl>
                                      </p:cBhvr>
                                    </p:animEffect>
                                    <p:anim calcmode="lin" valueType="num">
                                      <p:cBhvr>
                                        <p:cTn id="8" dur="1000" fill="hold"/>
                                        <p:tgtEl>
                                          <p:spTgt spid="14341">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1434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nodeType="clickEffect">
                                  <p:stCondLst>
                                    <p:cond delay="0"/>
                                  </p:stCondLst>
                                  <p:childTnLst>
                                    <p:set>
                                      <p:cBhvr>
                                        <p:cTn id="13" dur="1" fill="hold">
                                          <p:stCondLst>
                                            <p:cond delay="0"/>
                                          </p:stCondLst>
                                        </p:cTn>
                                        <p:tgtEl>
                                          <p:spTgt spid="14341">
                                            <p:txEl>
                                              <p:pRg st="3" end="3"/>
                                            </p:txEl>
                                          </p:spTgt>
                                        </p:tgtEl>
                                        <p:attrNameLst>
                                          <p:attrName>style.visibility</p:attrName>
                                        </p:attrNameLst>
                                      </p:cBhvr>
                                      <p:to>
                                        <p:strVal val="visible"/>
                                      </p:to>
                                    </p:set>
                                    <p:animEffect transition="in" filter="fade">
                                      <p:cBhvr>
                                        <p:cTn id="14" dur="1000"/>
                                        <p:tgtEl>
                                          <p:spTgt spid="14341">
                                            <p:txEl>
                                              <p:pRg st="3" end="3"/>
                                            </p:txEl>
                                          </p:spTgt>
                                        </p:tgtEl>
                                      </p:cBhvr>
                                    </p:animEffect>
                                    <p:anim calcmode="lin" valueType="num">
                                      <p:cBhvr>
                                        <p:cTn id="15" dur="1000" fill="hold"/>
                                        <p:tgtEl>
                                          <p:spTgt spid="14341">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14341">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2" presetClass="entr" presetSubtype="0" fill="hold" nodeType="clickEffect">
                                  <p:stCondLst>
                                    <p:cond delay="0"/>
                                  </p:stCondLst>
                                  <p:childTnLst>
                                    <p:set>
                                      <p:cBhvr>
                                        <p:cTn id="20" dur="1" fill="hold">
                                          <p:stCondLst>
                                            <p:cond delay="0"/>
                                          </p:stCondLst>
                                        </p:cTn>
                                        <p:tgtEl>
                                          <p:spTgt spid="14341">
                                            <p:txEl>
                                              <p:pRg st="4" end="4"/>
                                            </p:txEl>
                                          </p:spTgt>
                                        </p:tgtEl>
                                        <p:attrNameLst>
                                          <p:attrName>style.visibility</p:attrName>
                                        </p:attrNameLst>
                                      </p:cBhvr>
                                      <p:to>
                                        <p:strVal val="visible"/>
                                      </p:to>
                                    </p:set>
                                    <p:animEffect transition="in" filter="fade">
                                      <p:cBhvr>
                                        <p:cTn id="21" dur="1000"/>
                                        <p:tgtEl>
                                          <p:spTgt spid="14341">
                                            <p:txEl>
                                              <p:pRg st="4" end="4"/>
                                            </p:txEl>
                                          </p:spTgt>
                                        </p:tgtEl>
                                      </p:cBhvr>
                                    </p:animEffect>
                                    <p:anim calcmode="lin" valueType="num">
                                      <p:cBhvr>
                                        <p:cTn id="22" dur="1000" fill="hold"/>
                                        <p:tgtEl>
                                          <p:spTgt spid="14341">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14341">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42" presetClass="entr" presetSubtype="0" fill="hold" nodeType="clickEffect">
                                  <p:stCondLst>
                                    <p:cond delay="0"/>
                                  </p:stCondLst>
                                  <p:childTnLst>
                                    <p:set>
                                      <p:cBhvr>
                                        <p:cTn id="27" dur="1" fill="hold">
                                          <p:stCondLst>
                                            <p:cond delay="0"/>
                                          </p:stCondLst>
                                        </p:cTn>
                                        <p:tgtEl>
                                          <p:spTgt spid="14341">
                                            <p:txEl>
                                              <p:pRg st="5" end="5"/>
                                            </p:txEl>
                                          </p:spTgt>
                                        </p:tgtEl>
                                        <p:attrNameLst>
                                          <p:attrName>style.visibility</p:attrName>
                                        </p:attrNameLst>
                                      </p:cBhvr>
                                      <p:to>
                                        <p:strVal val="visible"/>
                                      </p:to>
                                    </p:set>
                                    <p:animEffect transition="in" filter="fade">
                                      <p:cBhvr>
                                        <p:cTn id="28" dur="1000"/>
                                        <p:tgtEl>
                                          <p:spTgt spid="14341">
                                            <p:txEl>
                                              <p:pRg st="5" end="5"/>
                                            </p:txEl>
                                          </p:spTgt>
                                        </p:tgtEl>
                                      </p:cBhvr>
                                    </p:animEffect>
                                    <p:anim calcmode="lin" valueType="num">
                                      <p:cBhvr>
                                        <p:cTn id="29" dur="1000" fill="hold"/>
                                        <p:tgtEl>
                                          <p:spTgt spid="14341">
                                            <p:txEl>
                                              <p:pRg st="5" end="5"/>
                                            </p:txEl>
                                          </p:spTgt>
                                        </p:tgtEl>
                                        <p:attrNameLst>
                                          <p:attrName>ppt_x</p:attrName>
                                        </p:attrNameLst>
                                      </p:cBhvr>
                                      <p:tavLst>
                                        <p:tav tm="0">
                                          <p:val>
                                            <p:strVal val="#ppt_x"/>
                                          </p:val>
                                        </p:tav>
                                        <p:tav tm="100000">
                                          <p:val>
                                            <p:strVal val="#ppt_x"/>
                                          </p:val>
                                        </p:tav>
                                      </p:tavLst>
                                    </p:anim>
                                    <p:anim calcmode="lin" valueType="num">
                                      <p:cBhvr>
                                        <p:cTn id="30" dur="1000" fill="hold"/>
                                        <p:tgtEl>
                                          <p:spTgt spid="14341">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7" name="Rectangle 5"/>
          <p:cNvSpPr>
            <a:spLocks noGrp="1" noChangeArrowheads="1"/>
          </p:cNvSpPr>
          <p:nvPr>
            <p:ph type="subTitle" idx="4294967295"/>
          </p:nvPr>
        </p:nvSpPr>
        <p:spPr>
          <a:xfrm>
            <a:off x="2354263" y="3046413"/>
            <a:ext cx="6400800" cy="1152525"/>
          </a:xfrm>
        </p:spPr>
        <p:txBody>
          <a:bodyPr/>
          <a:lstStyle/>
          <a:p>
            <a:pPr marL="0" indent="0" algn="ctr">
              <a:buFontTx/>
              <a:buNone/>
              <a:defRPr/>
            </a:pPr>
            <a:r>
              <a:rPr lang="pl-PL" altLang="pl-PL" b="1" dirty="0" smtClean="0">
                <a:solidFill>
                  <a:srgbClr val="FF0000"/>
                </a:solidFill>
              </a:rPr>
              <a:t>Okazy </a:t>
            </a:r>
            <a:r>
              <a:rPr lang="pl-PL" altLang="pl-PL" b="1" dirty="0">
                <a:solidFill>
                  <a:srgbClr val="FF0000"/>
                </a:solidFill>
              </a:rPr>
              <a:t>z </a:t>
            </a:r>
            <a:r>
              <a:rPr lang="pl-PL" altLang="pl-PL" sz="3500" b="1" dirty="0">
                <a:solidFill>
                  <a:srgbClr val="FF0000"/>
                </a:solidFill>
              </a:rPr>
              <a:t>aneksów</a:t>
            </a:r>
            <a:r>
              <a:rPr lang="pl-PL" altLang="pl-PL" b="1" dirty="0">
                <a:solidFill>
                  <a:srgbClr val="FF0000"/>
                </a:solidFill>
              </a:rPr>
              <a:t> A i B</a:t>
            </a:r>
          </a:p>
          <a:p>
            <a:pPr marL="0" indent="0" algn="ctr">
              <a:buFontTx/>
              <a:buNone/>
              <a:defRPr/>
            </a:pPr>
            <a:r>
              <a:rPr lang="pl-PL" altLang="pl-PL" sz="2400" dirty="0"/>
              <a:t>(wzór – 865/2006 zał. I)</a:t>
            </a:r>
          </a:p>
          <a:p>
            <a:pPr marL="0" indent="0" algn="ctr">
              <a:buFontTx/>
              <a:buNone/>
              <a:defRPr/>
            </a:pPr>
            <a:endParaRPr lang="pl-PL" altLang="pl-PL" sz="2400" dirty="0">
              <a:effectLst>
                <a:outerShdw blurRad="38100" dist="38100" dir="2700000" algn="tl">
                  <a:srgbClr val="C0C0C0"/>
                </a:outerShdw>
              </a:effectLst>
            </a:endParaRPr>
          </a:p>
        </p:txBody>
      </p:sp>
      <p:sp>
        <p:nvSpPr>
          <p:cNvPr id="2" name="pole tekstowe 1"/>
          <p:cNvSpPr txBox="1"/>
          <p:nvPr/>
        </p:nvSpPr>
        <p:spPr>
          <a:xfrm>
            <a:off x="2419350" y="542925"/>
            <a:ext cx="6134100" cy="646113"/>
          </a:xfrm>
          <a:prstGeom prst="rect">
            <a:avLst/>
          </a:prstGeom>
        </p:spPr>
        <p:style>
          <a:lnRef idx="1">
            <a:schemeClr val="accent5"/>
          </a:lnRef>
          <a:fillRef idx="2">
            <a:schemeClr val="accent5"/>
          </a:fillRef>
          <a:effectRef idx="1">
            <a:schemeClr val="accent5"/>
          </a:effectRef>
          <a:fontRef idx="minor">
            <a:schemeClr val="dk1"/>
          </a:fontRef>
        </p:style>
        <p:txBody>
          <a:bodyPr>
            <a:spAutoFit/>
          </a:bodyPr>
          <a:lstStyle/>
          <a:p>
            <a:pPr algn="ctr">
              <a:defRPr/>
            </a:pPr>
            <a:r>
              <a:rPr lang="pl-PL" altLang="pl-PL" sz="3600" b="1" dirty="0">
                <a:effectLst>
                  <a:outerShdw blurRad="38100" dist="38100" dir="2700000" algn="tl">
                    <a:srgbClr val="C0C0C0"/>
                  </a:outerShdw>
                </a:effectLst>
              </a:rPr>
              <a:t>Zezwolenie na przywóz</a:t>
            </a:r>
            <a:endParaRPr lang="pl-PL" sz="3600" b="1" dirty="0"/>
          </a:p>
        </p:txBody>
      </p:sp>
      <p:sp>
        <p:nvSpPr>
          <p:cNvPr id="21507" name="pole tekstowe 2"/>
          <p:cNvSpPr txBox="1">
            <a:spLocks noChangeArrowheads="1"/>
          </p:cNvSpPr>
          <p:nvPr/>
        </p:nvSpPr>
        <p:spPr bwMode="auto">
          <a:xfrm>
            <a:off x="2728913" y="1903413"/>
            <a:ext cx="5514975" cy="955675"/>
          </a:xfrm>
          <a:prstGeom prst="rect">
            <a:avLst/>
          </a:prstGeom>
          <a:noFill/>
          <a:ln w="9525">
            <a:noFill/>
            <a:miter lim="800000"/>
            <a:headEnd/>
            <a:tailEnd/>
          </a:ln>
        </p:spPr>
        <p:txBody>
          <a:bodyPr>
            <a:spAutoFit/>
          </a:bodyPr>
          <a:lstStyle/>
          <a:p>
            <a:pPr algn="ctr"/>
            <a:r>
              <a:rPr lang="pl-PL" altLang="pl-PL" sz="2800" b="1"/>
              <a:t>ZEZWOLENIE IMPORTOWE</a:t>
            </a:r>
          </a:p>
          <a:p>
            <a:pPr algn="ctr"/>
            <a:r>
              <a:rPr lang="pl-PL" altLang="pl-PL" sz="2800" b="1"/>
              <a:t>CITES</a:t>
            </a:r>
          </a:p>
        </p:txBody>
      </p:sp>
      <p:sp>
        <p:nvSpPr>
          <p:cNvPr id="4" name="pole tekstowe 3"/>
          <p:cNvSpPr txBox="1">
            <a:spLocks noChangeArrowheads="1"/>
          </p:cNvSpPr>
          <p:nvPr/>
        </p:nvSpPr>
        <p:spPr bwMode="auto">
          <a:xfrm>
            <a:off x="1209675" y="4164013"/>
            <a:ext cx="5095875" cy="2030412"/>
          </a:xfrm>
          <a:prstGeom prst="rect">
            <a:avLst/>
          </a:prstGeom>
          <a:solidFill>
            <a:srgbClr val="FF9900"/>
          </a:solidFill>
          <a:ln w="9525">
            <a:noFill/>
            <a:miter lim="800000"/>
            <a:headEnd/>
            <a:tailEnd/>
          </a:ln>
        </p:spPr>
        <p:txBody>
          <a:bodyPr>
            <a:spAutoFit/>
          </a:bodyPr>
          <a:lstStyle/>
          <a:p>
            <a:r>
              <a:rPr lang="pl-PL"/>
              <a:t>Zezwolenia CITES są wydawane przez organy administracyjne CITES krajów, które przystąpiły do Konwencji Waszyngtońskiej. W Polsce organem tym jest Minister Klimatu i Środowiska. Technicznie dokumenty sporządzane są w Departamencie Ochrony Przyrody i składają się z oryginału i 3 kopii.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Znalezione obrazy dla zapytania dokument cites wzór"/>
          <p:cNvPicPr>
            <a:picLocks noChangeAspect="1" noChangeArrowheads="1"/>
          </p:cNvPicPr>
          <p:nvPr/>
        </p:nvPicPr>
        <p:blipFill>
          <a:blip r:embed="rId2"/>
          <a:srcRect/>
          <a:stretch>
            <a:fillRect/>
          </a:stretch>
        </p:blipFill>
        <p:spPr bwMode="auto">
          <a:xfrm>
            <a:off x="209550" y="104775"/>
            <a:ext cx="4972050" cy="6657975"/>
          </a:xfrm>
          <a:prstGeom prst="rect">
            <a:avLst/>
          </a:prstGeom>
          <a:noFill/>
          <a:ln w="9525">
            <a:noFill/>
            <a:miter lim="800000"/>
            <a:headEnd/>
            <a:tailEnd/>
          </a:ln>
        </p:spPr>
      </p:pic>
      <p:sp>
        <p:nvSpPr>
          <p:cNvPr id="2" name="pole tekstowe 1"/>
          <p:cNvSpPr txBox="1">
            <a:spLocks noChangeArrowheads="1"/>
          </p:cNvSpPr>
          <p:nvPr/>
        </p:nvSpPr>
        <p:spPr bwMode="auto">
          <a:xfrm>
            <a:off x="3267075" y="2933700"/>
            <a:ext cx="2733675" cy="2032000"/>
          </a:xfrm>
          <a:prstGeom prst="rect">
            <a:avLst/>
          </a:prstGeom>
          <a:solidFill>
            <a:srgbClr val="FF9900"/>
          </a:solidFill>
          <a:ln w="9525">
            <a:noFill/>
            <a:miter lim="800000"/>
            <a:headEnd/>
            <a:tailEnd/>
          </a:ln>
        </p:spPr>
        <p:txBody>
          <a:bodyPr>
            <a:spAutoFit/>
          </a:bodyPr>
          <a:lstStyle/>
          <a:p>
            <a:r>
              <a:rPr lang="pl-PL"/>
              <a:t>Oryginał – najważniejsza część zezwolenia uprawniająca do przekraczania granicy UE, sporządzona na papierze giloszowanym ze znakami wodnymi</a:t>
            </a:r>
          </a:p>
        </p:txBody>
      </p:sp>
      <p:pic>
        <p:nvPicPr>
          <p:cNvPr id="5" name="Picture 6" descr="Znalezione obrazy dla zapytania dokument cites wzór"/>
          <p:cNvPicPr>
            <a:picLocks noChangeAspect="1" noChangeArrowheads="1"/>
          </p:cNvPicPr>
          <p:nvPr/>
        </p:nvPicPr>
        <p:blipFill>
          <a:blip r:embed="rId3"/>
          <a:srcRect/>
          <a:stretch>
            <a:fillRect/>
          </a:stretch>
        </p:blipFill>
        <p:spPr bwMode="auto">
          <a:xfrm>
            <a:off x="2138363" y="1077913"/>
            <a:ext cx="3943350" cy="5235575"/>
          </a:xfrm>
          <a:prstGeom prst="rect">
            <a:avLst/>
          </a:prstGeom>
          <a:noFill/>
          <a:ln w="9525">
            <a:noFill/>
            <a:miter lim="800000"/>
            <a:headEnd/>
            <a:tailEnd/>
          </a:ln>
        </p:spPr>
      </p:pic>
      <p:sp>
        <p:nvSpPr>
          <p:cNvPr id="3" name="pole tekstowe 2"/>
          <p:cNvSpPr txBox="1">
            <a:spLocks noChangeArrowheads="1"/>
          </p:cNvSpPr>
          <p:nvPr/>
        </p:nvSpPr>
        <p:spPr bwMode="auto">
          <a:xfrm>
            <a:off x="4505325" y="2933700"/>
            <a:ext cx="2543175" cy="2308225"/>
          </a:xfrm>
          <a:prstGeom prst="rect">
            <a:avLst/>
          </a:prstGeom>
          <a:solidFill>
            <a:srgbClr val="FF9900"/>
          </a:solidFill>
          <a:ln w="9525">
            <a:noFill/>
            <a:miter lim="800000"/>
            <a:headEnd/>
            <a:tailEnd/>
          </a:ln>
        </p:spPr>
        <p:txBody>
          <a:bodyPr>
            <a:spAutoFit/>
          </a:bodyPr>
          <a:lstStyle/>
          <a:p>
            <a:r>
              <a:rPr lang="pl-PL"/>
              <a:t>Żółta kopia dla posiadacza okazu. Otrzymuje ją osoba przywożąca okaz do UE. Dokument pojawiający się w obrocie wewnątrzunijnym.</a:t>
            </a:r>
          </a:p>
        </p:txBody>
      </p:sp>
      <p:pic>
        <p:nvPicPr>
          <p:cNvPr id="6" name="Picture 2" descr="Znalezione obrazy dla zapytania dokument cites wzór"/>
          <p:cNvPicPr>
            <a:picLocks noChangeAspect="1" noChangeArrowheads="1"/>
          </p:cNvPicPr>
          <p:nvPr/>
        </p:nvPicPr>
        <p:blipFill>
          <a:blip r:embed="rId4"/>
          <a:srcRect/>
          <a:stretch>
            <a:fillRect/>
          </a:stretch>
        </p:blipFill>
        <p:spPr bwMode="auto">
          <a:xfrm>
            <a:off x="3681413" y="1717675"/>
            <a:ext cx="3814762" cy="5140325"/>
          </a:xfrm>
          <a:prstGeom prst="rect">
            <a:avLst/>
          </a:prstGeom>
          <a:noFill/>
          <a:ln w="9525">
            <a:noFill/>
            <a:miter lim="800000"/>
            <a:headEnd/>
            <a:tailEnd/>
          </a:ln>
        </p:spPr>
      </p:pic>
      <p:sp>
        <p:nvSpPr>
          <p:cNvPr id="8" name="pole tekstowe 7"/>
          <p:cNvSpPr txBox="1">
            <a:spLocks noChangeArrowheads="1"/>
          </p:cNvSpPr>
          <p:nvPr/>
        </p:nvSpPr>
        <p:spPr bwMode="auto">
          <a:xfrm>
            <a:off x="5705475" y="2676525"/>
            <a:ext cx="2419350" cy="1477963"/>
          </a:xfrm>
          <a:prstGeom prst="rect">
            <a:avLst/>
          </a:prstGeom>
          <a:solidFill>
            <a:srgbClr val="FF9900"/>
          </a:solidFill>
          <a:ln w="9525">
            <a:noFill/>
            <a:miter lim="800000"/>
            <a:headEnd/>
            <a:tailEnd/>
          </a:ln>
        </p:spPr>
        <p:txBody>
          <a:bodyPr>
            <a:spAutoFit/>
          </a:bodyPr>
          <a:lstStyle/>
          <a:p>
            <a:r>
              <a:rPr lang="pl-PL"/>
              <a:t>Zielona kopia kontrolna zwracana organowi celnemu przy wywozie okazów z UE</a:t>
            </a:r>
          </a:p>
        </p:txBody>
      </p:sp>
      <p:pic>
        <p:nvPicPr>
          <p:cNvPr id="7" name="Picture 4" descr="Znalezione obrazy dla zapytania dokument cites wzór"/>
          <p:cNvPicPr>
            <a:picLocks noChangeAspect="1" noChangeArrowheads="1"/>
          </p:cNvPicPr>
          <p:nvPr/>
        </p:nvPicPr>
        <p:blipFill>
          <a:blip r:embed="rId5"/>
          <a:srcRect/>
          <a:stretch>
            <a:fillRect/>
          </a:stretch>
        </p:blipFill>
        <p:spPr bwMode="auto">
          <a:xfrm>
            <a:off x="4872038" y="631825"/>
            <a:ext cx="4086225" cy="5402263"/>
          </a:xfrm>
          <a:prstGeom prst="rect">
            <a:avLst/>
          </a:prstGeom>
          <a:noFill/>
          <a:ln w="9525">
            <a:noFill/>
            <a:miter lim="800000"/>
            <a:headEnd/>
            <a:tailEnd/>
          </a:ln>
        </p:spPr>
      </p:pic>
      <p:sp>
        <p:nvSpPr>
          <p:cNvPr id="9" name="pole tekstowe 8"/>
          <p:cNvSpPr txBox="1">
            <a:spLocks noChangeArrowheads="1"/>
          </p:cNvSpPr>
          <p:nvPr/>
        </p:nvSpPr>
        <p:spPr bwMode="auto">
          <a:xfrm>
            <a:off x="6648450" y="2533650"/>
            <a:ext cx="2309813" cy="1739900"/>
          </a:xfrm>
          <a:prstGeom prst="rect">
            <a:avLst/>
          </a:prstGeom>
          <a:solidFill>
            <a:srgbClr val="FF9900"/>
          </a:solidFill>
          <a:ln w="9525">
            <a:noFill/>
            <a:miter lim="800000"/>
            <a:headEnd/>
            <a:tailEnd/>
          </a:ln>
        </p:spPr>
        <p:txBody>
          <a:bodyPr>
            <a:spAutoFit/>
          </a:bodyPr>
          <a:lstStyle/>
          <a:p>
            <a:r>
              <a:rPr lang="pl-PL"/>
              <a:t>Różowa kopia dla wystawcy czyli Ministerstwa Środowiska (nie opuszcza gmachu MKiŚ).</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500"/>
                                        <p:tgtEl>
                                          <p:spTgt spid="6"/>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500"/>
                                        <p:tgtEl>
                                          <p:spTgt spid="8"/>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500"/>
                                        <p:tgtEl>
                                          <p:spTgt spid="7"/>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8" grpId="0" animBg="1"/>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ole tekstowe 1"/>
          <p:cNvSpPr txBox="1"/>
          <p:nvPr/>
        </p:nvSpPr>
        <p:spPr>
          <a:xfrm>
            <a:off x="2181225" y="542925"/>
            <a:ext cx="6362700" cy="1200150"/>
          </a:xfrm>
          <a:prstGeom prst="rect">
            <a:avLst/>
          </a:prstGeom>
        </p:spPr>
        <p:style>
          <a:lnRef idx="1">
            <a:schemeClr val="accent1"/>
          </a:lnRef>
          <a:fillRef idx="2">
            <a:schemeClr val="accent1"/>
          </a:fillRef>
          <a:effectRef idx="1">
            <a:schemeClr val="accent1"/>
          </a:effectRef>
          <a:fontRef idx="minor">
            <a:schemeClr val="dk1"/>
          </a:fontRef>
        </p:style>
        <p:txBody>
          <a:bodyPr>
            <a:spAutoFit/>
          </a:bodyPr>
          <a:lstStyle/>
          <a:p>
            <a:pPr algn="ctr">
              <a:defRPr/>
            </a:pPr>
            <a:r>
              <a:rPr lang="pl-PL" sz="2400" b="1" dirty="0"/>
              <a:t>Czynności wykonywane przez Służbę Celno-Skarbową podczas przywozu okazu CITES.</a:t>
            </a:r>
            <a:endParaRPr lang="pl-PL" sz="2400" b="1" dirty="0"/>
          </a:p>
        </p:txBody>
      </p:sp>
      <p:sp>
        <p:nvSpPr>
          <p:cNvPr id="23554" name="pole tekstowe 2"/>
          <p:cNvSpPr txBox="1">
            <a:spLocks noChangeArrowheads="1"/>
          </p:cNvSpPr>
          <p:nvPr/>
        </p:nvSpPr>
        <p:spPr bwMode="auto">
          <a:xfrm>
            <a:off x="1076325" y="2200275"/>
            <a:ext cx="7705725" cy="2835275"/>
          </a:xfrm>
          <a:prstGeom prst="rect">
            <a:avLst/>
          </a:prstGeom>
          <a:noFill/>
          <a:ln w="9525">
            <a:noFill/>
            <a:miter lim="800000"/>
            <a:headEnd/>
            <a:tailEnd/>
          </a:ln>
        </p:spPr>
        <p:txBody>
          <a:bodyPr>
            <a:spAutoFit/>
          </a:bodyPr>
          <a:lstStyle/>
          <a:p>
            <a:pPr marL="342900" indent="-342900">
              <a:buFontTx/>
              <a:buChar char="-"/>
            </a:pPr>
            <a:r>
              <a:rPr lang="pl-PL" sz="2000" b="1"/>
              <a:t>Kontrola autentyczności dokumentacji.</a:t>
            </a:r>
          </a:p>
          <a:p>
            <a:pPr marL="342900" indent="-342900">
              <a:buFontTx/>
              <a:buChar char="-"/>
            </a:pPr>
            <a:r>
              <a:rPr lang="pl-PL" sz="2000" b="1"/>
              <a:t>Dokonanie kontroli tożsamości okazu i odpowiadającej dokumentacji CITES</a:t>
            </a:r>
          </a:p>
          <a:p>
            <a:pPr marL="342900" indent="-342900">
              <a:buFontTx/>
              <a:buChar char="-"/>
            </a:pPr>
            <a:r>
              <a:rPr lang="pl-PL" sz="2000" b="1"/>
              <a:t>Naniesienie odpowiedniej adnotacji na dokumentach CITES (pole nr 27)</a:t>
            </a:r>
          </a:p>
          <a:p>
            <a:pPr marL="342900" indent="-342900">
              <a:buFontTx/>
              <a:buChar char="-"/>
            </a:pPr>
            <a:r>
              <a:rPr lang="pl-PL" sz="2000" b="1"/>
              <a:t>Zabranie jej i przesłanie do Ministerstwa Klimatu i Środowiska.</a:t>
            </a:r>
          </a:p>
          <a:p>
            <a:pPr marL="342900" indent="-342900">
              <a:buFontTx/>
              <a:buChar char="-"/>
            </a:pPr>
            <a:r>
              <a:rPr lang="pl-PL" sz="2000" b="1">
                <a:solidFill>
                  <a:srgbClr val="FF0000"/>
                </a:solidFill>
              </a:rPr>
              <a:t>Przekazanie importerowi wypełnionej żółtej kopii dokumentu CITES.</a:t>
            </a:r>
          </a:p>
        </p:txBody>
      </p:sp>
      <p:pic>
        <p:nvPicPr>
          <p:cNvPr id="4" name="Obraz 3"/>
          <p:cNvPicPr>
            <a:picLocks noChangeAspect="1"/>
          </p:cNvPicPr>
          <p:nvPr/>
        </p:nvPicPr>
        <p:blipFill>
          <a:blip r:embed="rId2"/>
          <a:srcRect/>
          <a:stretch>
            <a:fillRect/>
          </a:stretch>
        </p:blipFill>
        <p:spPr bwMode="auto">
          <a:xfrm>
            <a:off x="128588" y="4776788"/>
            <a:ext cx="8791575" cy="1746250"/>
          </a:xfrm>
          <a:prstGeom prst="rect">
            <a:avLst/>
          </a:prstGeom>
          <a:noFill/>
          <a:ln w="9525">
            <a:noFill/>
            <a:miter lim="800000"/>
            <a:headEnd/>
            <a:tailEnd/>
          </a:ln>
        </p:spPr>
      </p:pic>
      <p:sp>
        <p:nvSpPr>
          <p:cNvPr id="7" name="Elipsa 6"/>
          <p:cNvSpPr/>
          <p:nvPr/>
        </p:nvSpPr>
        <p:spPr>
          <a:xfrm>
            <a:off x="523875" y="5172075"/>
            <a:ext cx="2238375" cy="146685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l-PL"/>
          </a:p>
        </p:txBody>
      </p:sp>
      <p:sp>
        <p:nvSpPr>
          <p:cNvPr id="11" name="Elipsa 10"/>
          <p:cNvSpPr/>
          <p:nvPr/>
        </p:nvSpPr>
        <p:spPr>
          <a:xfrm>
            <a:off x="5567363" y="4951413"/>
            <a:ext cx="3038475" cy="128587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l-PL"/>
          </a:p>
        </p:txBody>
      </p:sp>
      <p:pic>
        <p:nvPicPr>
          <p:cNvPr id="5" name="Obraz 4"/>
          <p:cNvPicPr>
            <a:picLocks noChangeAspect="1"/>
          </p:cNvPicPr>
          <p:nvPr/>
        </p:nvPicPr>
        <p:blipFill>
          <a:blip r:embed="rId3"/>
          <a:srcRect/>
          <a:stretch>
            <a:fillRect/>
          </a:stretch>
        </p:blipFill>
        <p:spPr bwMode="auto">
          <a:xfrm>
            <a:off x="5403850" y="1978025"/>
            <a:ext cx="3279775" cy="4373563"/>
          </a:xfrm>
          <a:prstGeom prst="rect">
            <a:avLst/>
          </a:prstGeom>
          <a:noFill/>
          <a:ln w="9525">
            <a:noFill/>
            <a:miter lim="800000"/>
            <a:headEnd/>
            <a:tailEnd/>
          </a:ln>
        </p:spPr>
      </p:pic>
      <p:sp>
        <p:nvSpPr>
          <p:cNvPr id="8" name="Elipsa 7"/>
          <p:cNvSpPr/>
          <p:nvPr/>
        </p:nvSpPr>
        <p:spPr>
          <a:xfrm>
            <a:off x="5662613" y="5886450"/>
            <a:ext cx="790575" cy="60007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l-PL"/>
          </a:p>
        </p:txBody>
      </p:sp>
      <p:sp>
        <p:nvSpPr>
          <p:cNvPr id="9" name="Elipsa 8"/>
          <p:cNvSpPr/>
          <p:nvPr/>
        </p:nvSpPr>
        <p:spPr>
          <a:xfrm>
            <a:off x="7142163" y="5837238"/>
            <a:ext cx="1333500" cy="50323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pl-PL"/>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8" grpId="0" animBg="1"/>
      <p:bldP spid="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type="body" idx="4294967295"/>
          </p:nvPr>
        </p:nvSpPr>
        <p:spPr>
          <a:xfrm>
            <a:off x="1371600" y="4654550"/>
            <a:ext cx="7412038" cy="1203325"/>
          </a:xfrm>
        </p:spPr>
        <p:txBody>
          <a:bodyPr/>
          <a:lstStyle/>
          <a:p>
            <a:pPr algn="ctr">
              <a:buFontTx/>
              <a:buNone/>
              <a:defRPr/>
            </a:pPr>
            <a:r>
              <a:rPr lang="pl-PL" altLang="pl-PL" b="1" dirty="0" smtClean="0">
                <a:solidFill>
                  <a:srgbClr val="FF0000"/>
                </a:solidFill>
                <a:effectLst>
                  <a:outerShdw blurRad="38100" dist="38100" dir="2700000" algn="tl">
                    <a:srgbClr val="C0C0C0"/>
                  </a:outerShdw>
                </a:effectLst>
              </a:rPr>
              <a:t>Okazy </a:t>
            </a:r>
            <a:r>
              <a:rPr lang="pl-PL" altLang="pl-PL" b="1" dirty="0">
                <a:solidFill>
                  <a:srgbClr val="FF0000"/>
                </a:solidFill>
                <a:effectLst>
                  <a:outerShdw blurRad="38100" dist="38100" dir="2700000" algn="tl">
                    <a:srgbClr val="C0C0C0"/>
                  </a:outerShdw>
                </a:effectLst>
              </a:rPr>
              <a:t>z </a:t>
            </a:r>
            <a:r>
              <a:rPr lang="pl-PL" altLang="pl-PL" sz="3500" b="1" dirty="0">
                <a:solidFill>
                  <a:srgbClr val="FF0000"/>
                </a:solidFill>
                <a:effectLst>
                  <a:outerShdw blurRad="38100" dist="38100" dir="2700000" algn="tl">
                    <a:srgbClr val="C0C0C0"/>
                  </a:outerShdw>
                </a:effectLst>
              </a:rPr>
              <a:t>aneksów</a:t>
            </a:r>
            <a:r>
              <a:rPr lang="pl-PL" altLang="pl-PL" b="1" dirty="0">
                <a:solidFill>
                  <a:srgbClr val="FF0000"/>
                </a:solidFill>
                <a:effectLst>
                  <a:outerShdw blurRad="38100" dist="38100" dir="2700000" algn="tl">
                    <a:srgbClr val="C0C0C0"/>
                  </a:outerShdw>
                </a:effectLst>
              </a:rPr>
              <a:t> C i D</a:t>
            </a:r>
          </a:p>
          <a:p>
            <a:pPr algn="ctr">
              <a:buFontTx/>
              <a:buNone/>
              <a:defRPr/>
            </a:pPr>
            <a:r>
              <a:rPr lang="pl-PL" altLang="pl-PL" sz="2800" dirty="0"/>
              <a:t>(wzór – 865/2006 zał. II)</a:t>
            </a:r>
          </a:p>
        </p:txBody>
      </p:sp>
      <p:sp>
        <p:nvSpPr>
          <p:cNvPr id="2" name="pole tekstowe 1"/>
          <p:cNvSpPr txBox="1"/>
          <p:nvPr/>
        </p:nvSpPr>
        <p:spPr>
          <a:xfrm>
            <a:off x="2962275" y="561975"/>
            <a:ext cx="4400550" cy="1200150"/>
          </a:xfrm>
          <a:prstGeom prst="rect">
            <a:avLst/>
          </a:prstGeom>
        </p:spPr>
        <p:style>
          <a:lnRef idx="1">
            <a:schemeClr val="accent5"/>
          </a:lnRef>
          <a:fillRef idx="2">
            <a:schemeClr val="accent5"/>
          </a:fillRef>
          <a:effectRef idx="1">
            <a:schemeClr val="accent5"/>
          </a:effectRef>
          <a:fontRef idx="minor">
            <a:schemeClr val="dk1"/>
          </a:fontRef>
        </p:style>
        <p:txBody>
          <a:bodyPr>
            <a:spAutoFit/>
          </a:bodyPr>
          <a:lstStyle/>
          <a:p>
            <a:pPr algn="ctr">
              <a:defRPr/>
            </a:pPr>
            <a:r>
              <a:rPr lang="pl-PL" altLang="pl-PL" sz="3600" b="1" dirty="0">
                <a:effectLst>
                  <a:outerShdw blurRad="38100" dist="38100" dir="2700000" algn="tl">
                    <a:srgbClr val="C0C0C0"/>
                  </a:outerShdw>
                </a:effectLst>
              </a:rPr>
              <a:t>Zawiadomienie</a:t>
            </a:r>
            <a:br>
              <a:rPr lang="pl-PL" altLang="pl-PL" sz="3600" b="1" dirty="0">
                <a:effectLst>
                  <a:outerShdw blurRad="38100" dist="38100" dir="2700000" algn="tl">
                    <a:srgbClr val="C0C0C0"/>
                  </a:outerShdw>
                </a:effectLst>
              </a:rPr>
            </a:br>
            <a:r>
              <a:rPr lang="pl-PL" altLang="pl-PL" sz="3600" b="1" dirty="0">
                <a:effectLst>
                  <a:outerShdw blurRad="38100" dist="38100" dir="2700000" algn="tl">
                    <a:srgbClr val="C0C0C0"/>
                  </a:outerShdw>
                </a:effectLst>
              </a:rPr>
              <a:t>o </a:t>
            </a:r>
            <a:r>
              <a:rPr lang="pl-PL" altLang="pl-PL" sz="3600" b="1" dirty="0">
                <a:effectLst>
                  <a:outerShdw blurRad="38100" dist="38100" dir="2700000" algn="tl">
                    <a:srgbClr val="C0C0C0"/>
                  </a:outerShdw>
                </a:effectLst>
              </a:rPr>
              <a:t>przywozie</a:t>
            </a:r>
            <a:endParaRPr lang="pl-PL" sz="3600" b="1" dirty="0"/>
          </a:p>
        </p:txBody>
      </p:sp>
      <p:sp>
        <p:nvSpPr>
          <p:cNvPr id="3" name="pole tekstowe 2"/>
          <p:cNvSpPr txBox="1"/>
          <p:nvPr/>
        </p:nvSpPr>
        <p:spPr>
          <a:xfrm>
            <a:off x="2466975" y="2867025"/>
            <a:ext cx="5524500" cy="954088"/>
          </a:xfrm>
          <a:prstGeom prst="rect">
            <a:avLst/>
          </a:prstGeom>
          <a:noFill/>
        </p:spPr>
        <p:txBody>
          <a:bodyPr>
            <a:spAutoFit/>
          </a:bodyPr>
          <a:lstStyle/>
          <a:p>
            <a:pPr algn="ctr">
              <a:defRPr/>
            </a:pPr>
            <a:r>
              <a:rPr lang="pl-PL" altLang="pl-PL" sz="2800" b="1" dirty="0">
                <a:effectLst>
                  <a:outerShdw blurRad="38100" dist="38100" dir="2700000" algn="tl">
                    <a:srgbClr val="C0C0C0"/>
                  </a:outerShdw>
                </a:effectLst>
              </a:rPr>
              <a:t>POWIADOMIENIE IMPORTOWE</a:t>
            </a:r>
          </a:p>
          <a:p>
            <a:pPr algn="ctr">
              <a:defRPr/>
            </a:pPr>
            <a:r>
              <a:rPr lang="pl-PL" altLang="pl-PL" sz="2800" b="1" dirty="0">
                <a:effectLst>
                  <a:outerShdw blurRad="38100" dist="38100" dir="2700000" algn="tl">
                    <a:srgbClr val="C0C0C0"/>
                  </a:outerShdw>
                </a:effectLst>
              </a:rPr>
              <a:t>CITES</a:t>
            </a:r>
          </a:p>
        </p:txBody>
      </p:sp>
      <p:sp>
        <p:nvSpPr>
          <p:cNvPr id="4" name="pole tekstowe 3"/>
          <p:cNvSpPr txBox="1">
            <a:spLocks noChangeArrowheads="1"/>
          </p:cNvSpPr>
          <p:nvPr/>
        </p:nvSpPr>
        <p:spPr bwMode="auto">
          <a:xfrm>
            <a:off x="1665288" y="4271963"/>
            <a:ext cx="7334250" cy="1754187"/>
          </a:xfrm>
          <a:prstGeom prst="rect">
            <a:avLst/>
          </a:prstGeom>
          <a:solidFill>
            <a:srgbClr val="FF9900"/>
          </a:solidFill>
          <a:ln w="9525">
            <a:noFill/>
            <a:miter lim="800000"/>
            <a:headEnd/>
            <a:tailEnd/>
          </a:ln>
        </p:spPr>
        <p:txBody>
          <a:bodyPr>
            <a:spAutoFit/>
          </a:bodyPr>
          <a:lstStyle/>
          <a:p>
            <a:r>
              <a:rPr lang="pl-PL"/>
              <a:t>Zawiadomienie o przywozie wykorzystywane jest tylko w przypadku przywozu do UE okazów z aneksu C i D. Jego sporządzeniem zajmuje się osoba dokonująca przywozu okazu. Ten dokument nie jest wydawany przez Ministerstwo Klimatu i Środowiska. W przypadku okazów z aneksu C muszą towarzyszyć mu dokumenty z kraju wywozu okazu.</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theme/theme1.xml><?xml version="1.0" encoding="utf-8"?>
<a:theme xmlns:a="http://schemas.openxmlformats.org/drawingml/2006/main" name="Motyw pakietu Office">
  <a:themeElements>
    <a:clrScheme name="MF_1">
      <a:dk1>
        <a:srgbClr val="000000"/>
      </a:dk1>
      <a:lt1>
        <a:srgbClr val="FFFFFF"/>
      </a:lt1>
      <a:dk2>
        <a:srgbClr val="919195"/>
      </a:dk2>
      <a:lt2>
        <a:srgbClr val="C9CACC"/>
      </a:lt2>
      <a:accent1>
        <a:srgbClr val="E31837"/>
      </a:accent1>
      <a:accent2>
        <a:srgbClr val="C9CACC"/>
      </a:accent2>
      <a:accent3>
        <a:srgbClr val="919195"/>
      </a:accent3>
      <a:accent4>
        <a:srgbClr val="ADAFB2"/>
      </a:accent4>
      <a:accent5>
        <a:srgbClr val="B5121B"/>
      </a:accent5>
      <a:accent6>
        <a:srgbClr val="EC7769"/>
      </a:accent6>
      <a:hlink>
        <a:srgbClr val="F7C6B9"/>
      </a:hlink>
      <a:folHlink>
        <a:srgbClr val="919195"/>
      </a:folHlink>
    </a:clrScheme>
    <a:fontScheme name="Office — klasyczny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2521</TotalTime>
  <Words>1930</Words>
  <Application>Microsoft Office PowerPoint</Application>
  <PresentationFormat>Pokaz na ekranie (4:3)</PresentationFormat>
  <Paragraphs>202</Paragraphs>
  <Slides>26</Slides>
  <Notes>0</Notes>
  <HiddenSlides>0</HiddenSlides>
  <MMClips>0</MMClips>
  <ScaleCrop>false</ScaleCrop>
  <HeadingPairs>
    <vt:vector size="6" baseType="variant">
      <vt:variant>
        <vt:lpstr>Używane czcionki</vt:lpstr>
      </vt:variant>
      <vt:variant>
        <vt:i4>2</vt:i4>
      </vt:variant>
      <vt:variant>
        <vt:lpstr>Szablon projektu</vt:lpstr>
      </vt:variant>
      <vt:variant>
        <vt:i4>4</vt:i4>
      </vt:variant>
      <vt:variant>
        <vt:lpstr>Tytuły slajdów</vt:lpstr>
      </vt:variant>
      <vt:variant>
        <vt:i4>26</vt:i4>
      </vt:variant>
    </vt:vector>
  </HeadingPairs>
  <TitlesOfParts>
    <vt:vector size="32" baseType="lpstr">
      <vt:lpstr>Arial</vt:lpstr>
      <vt:lpstr>Calibri</vt:lpstr>
      <vt:lpstr>Motyw pakietu Office</vt:lpstr>
      <vt:lpstr>Motyw pakietu Office</vt:lpstr>
      <vt:lpstr>Motyw pakietu Office</vt:lpstr>
      <vt:lpstr>Motyw pakietu Office</vt:lpstr>
      <vt:lpstr>Slajd 1</vt:lpstr>
      <vt:lpstr>Slajd 2</vt:lpstr>
      <vt:lpstr>Slajd 3</vt:lpstr>
      <vt:lpstr>Slajd 4</vt:lpstr>
      <vt:lpstr>Slajd 5</vt:lpstr>
      <vt:lpstr>Slajd 6</vt:lpstr>
      <vt:lpstr>Slajd 7</vt:lpstr>
      <vt:lpstr>Slajd 8</vt:lpstr>
      <vt:lpstr>Slajd 9</vt:lpstr>
      <vt:lpstr>Slajd 10</vt:lpstr>
      <vt:lpstr>Slajd 11</vt:lpstr>
      <vt:lpstr>Slajd 12</vt:lpstr>
      <vt:lpstr>Slajd 13</vt:lpstr>
      <vt:lpstr>Dokument wywozowy</vt:lpstr>
      <vt:lpstr>Slajd 15</vt:lpstr>
      <vt:lpstr>Slajd 16</vt:lpstr>
      <vt:lpstr>Slajd 17</vt:lpstr>
      <vt:lpstr>Slajd 18</vt:lpstr>
      <vt:lpstr>Slajd 19</vt:lpstr>
      <vt:lpstr>Slajd 20</vt:lpstr>
      <vt:lpstr>Slajd 21</vt:lpstr>
      <vt:lpstr>Slajd 22</vt:lpstr>
      <vt:lpstr>Slajd 23</vt:lpstr>
      <vt:lpstr>Slajd 24</vt:lpstr>
      <vt:lpstr>Przepisy karne</vt:lpstr>
      <vt:lpstr>Slajd 26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Slajd 1</dc:title>
  <dc:creator>aiso</dc:creator>
  <cp:lastModifiedBy>DJYV</cp:lastModifiedBy>
  <cp:revision>214</cp:revision>
  <dcterms:created xsi:type="dcterms:W3CDTF">2010-12-22T13:06:19Z</dcterms:created>
  <dcterms:modified xsi:type="dcterms:W3CDTF">2021-09-01T19:05:42Z</dcterms:modified>
</cp:coreProperties>
</file>